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992" r:id="rId2"/>
  </p:sldMasterIdLst>
  <p:notesMasterIdLst>
    <p:notesMasterId r:id="rId46"/>
  </p:notesMasterIdLst>
  <p:handoutMasterIdLst>
    <p:handoutMasterId r:id="rId47"/>
  </p:handoutMasterIdLst>
  <p:sldIdLst>
    <p:sldId id="1025" r:id="rId3"/>
    <p:sldId id="962" r:id="rId4"/>
    <p:sldId id="963" r:id="rId5"/>
    <p:sldId id="983" r:id="rId6"/>
    <p:sldId id="950" r:id="rId7"/>
    <p:sldId id="916" r:id="rId8"/>
    <p:sldId id="949" r:id="rId9"/>
    <p:sldId id="921" r:id="rId10"/>
    <p:sldId id="927" r:id="rId11"/>
    <p:sldId id="1009" r:id="rId12"/>
    <p:sldId id="930" r:id="rId13"/>
    <p:sldId id="1019" r:id="rId14"/>
    <p:sldId id="1022" r:id="rId15"/>
    <p:sldId id="1023" r:id="rId16"/>
    <p:sldId id="1020" r:id="rId17"/>
    <p:sldId id="1021" r:id="rId18"/>
    <p:sldId id="988" r:id="rId19"/>
    <p:sldId id="1011" r:id="rId20"/>
    <p:sldId id="990" r:id="rId21"/>
    <p:sldId id="1001" r:id="rId22"/>
    <p:sldId id="1024" r:id="rId23"/>
    <p:sldId id="1004" r:id="rId24"/>
    <p:sldId id="925" r:id="rId25"/>
    <p:sldId id="1002" r:id="rId26"/>
    <p:sldId id="996" r:id="rId27"/>
    <p:sldId id="1012" r:id="rId28"/>
    <p:sldId id="1013" r:id="rId29"/>
    <p:sldId id="997" r:id="rId30"/>
    <p:sldId id="985" r:id="rId31"/>
    <p:sldId id="946" r:id="rId32"/>
    <p:sldId id="951" r:id="rId33"/>
    <p:sldId id="987" r:id="rId34"/>
    <p:sldId id="1018" r:id="rId35"/>
    <p:sldId id="979" r:id="rId36"/>
    <p:sldId id="980" r:id="rId37"/>
    <p:sldId id="981" r:id="rId38"/>
    <p:sldId id="965" r:id="rId39"/>
    <p:sldId id="1014" r:id="rId40"/>
    <p:sldId id="1015" r:id="rId41"/>
    <p:sldId id="992" r:id="rId42"/>
    <p:sldId id="1006" r:id="rId43"/>
    <p:sldId id="1007" r:id="rId44"/>
    <p:sldId id="952" r:id="rId45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4342"/>
    <a:srgbClr val="7696BC"/>
    <a:srgbClr val="CCFFFF"/>
    <a:srgbClr val="ABDDAC"/>
    <a:srgbClr val="A50021"/>
    <a:srgbClr val="B80000"/>
    <a:srgbClr val="0066FF"/>
    <a:srgbClr val="CC0000"/>
    <a:srgbClr val="7768E4"/>
    <a:srgbClr val="ECD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982" autoAdjust="0"/>
  </p:normalViewPr>
  <p:slideViewPr>
    <p:cSldViewPr>
      <p:cViewPr>
        <p:scale>
          <a:sx n="109" d="100"/>
          <a:sy n="109" d="100"/>
        </p:scale>
        <p:origin x="-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44" y="-11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AA7A0-DD41-45CB-A06F-0003EE20A308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AA15B3AB-6908-4FA9-A8A6-6D833D079AFD}">
      <dgm:prSet phldrT="[Metin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/>
            <a:t>Student </a:t>
          </a:r>
          <a:endParaRPr lang="tr-TR" b="1" dirty="0">
            <a:latin typeface="Constantia" pitchFamily="18" charset="0"/>
          </a:endParaRPr>
        </a:p>
      </dgm:t>
    </dgm:pt>
    <dgm:pt modelId="{B722F188-1CA6-46E9-9EB7-335B709FCE70}" type="parTrans" cxnId="{7C872E8F-EA47-4DD0-8DBE-77050C4EEB6D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86EF47BF-2EEA-4D4E-BED2-F5FF655DB276}" type="sibTrans" cxnId="{7C872E8F-EA47-4DD0-8DBE-77050C4EEB6D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DE8DE1B9-B621-4813-A9A7-48D8F51A7774}">
      <dgm:prSet phldrT="[Metin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dirty="0"/>
            <a:t>Minimum 1,  maximum 2</a:t>
          </a:r>
          <a:r>
            <a:rPr lang="tr-TR" dirty="0"/>
            <a:t> </a:t>
          </a:r>
          <a:r>
            <a:rPr lang="en-US" dirty="0"/>
            <a:t>semesters </a:t>
          </a:r>
          <a:r>
            <a:rPr lang="tr-TR" dirty="0" smtClean="0"/>
            <a:t>(4 </a:t>
          </a:r>
          <a:r>
            <a:rPr lang="tr-TR" dirty="0" err="1" smtClean="0"/>
            <a:t>months</a:t>
          </a:r>
          <a:r>
            <a:rPr lang="tr-TR" dirty="0" smtClean="0"/>
            <a:t> </a:t>
          </a:r>
          <a:r>
            <a:rPr lang="tr-TR" dirty="0" err="1" smtClean="0"/>
            <a:t>with</a:t>
          </a:r>
          <a:r>
            <a:rPr lang="tr-TR" dirty="0" smtClean="0"/>
            <a:t> </a:t>
          </a:r>
          <a:r>
            <a:rPr lang="tr-TR" dirty="0" err="1"/>
            <a:t>scholarship</a:t>
          </a:r>
          <a:r>
            <a:rPr lang="tr-TR" dirty="0"/>
            <a:t> +1 </a:t>
          </a:r>
          <a:r>
            <a:rPr lang="tr-TR" dirty="0" err="1"/>
            <a:t>semester</a:t>
          </a:r>
          <a:r>
            <a:rPr lang="tr-TR" dirty="0"/>
            <a:t> </a:t>
          </a:r>
          <a:r>
            <a:rPr lang="tr-TR" dirty="0" err="1"/>
            <a:t>without</a:t>
          </a:r>
          <a:r>
            <a:rPr lang="tr-TR" dirty="0"/>
            <a:t> </a:t>
          </a:r>
          <a:r>
            <a:rPr lang="tr-TR" dirty="0" err="1"/>
            <a:t>scholarship</a:t>
          </a:r>
          <a:r>
            <a:rPr lang="tr-TR" dirty="0"/>
            <a:t>)</a:t>
          </a:r>
          <a:endParaRPr lang="tr-TR" b="1" dirty="0">
            <a:latin typeface="Bodoni MT" pitchFamily="18" charset="0"/>
          </a:endParaRPr>
        </a:p>
      </dgm:t>
    </dgm:pt>
    <dgm:pt modelId="{03D66C48-6F1C-46C0-AF34-E5AAC7CCBF57}" type="parTrans" cxnId="{1123D617-2FA3-4C16-BF92-BFD133AEF26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82184A15-60AF-4233-8CAB-906E5FBBF116}" type="sibTrans" cxnId="{1123D617-2FA3-4C16-BF92-BFD133AEF262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341FB169-FA84-4693-97FA-E4FCF08E266E}">
      <dgm:prSet phldrT="[Metin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dirty="0"/>
            <a:t>Couldn’t exceed one academic year</a:t>
          </a:r>
          <a:endParaRPr lang="tr-TR" b="1" dirty="0">
            <a:latin typeface="Bodoni MT" pitchFamily="18" charset="0"/>
          </a:endParaRPr>
        </a:p>
      </dgm:t>
    </dgm:pt>
    <dgm:pt modelId="{A2C4E806-D13C-4740-BC29-C4D9F3B7F922}" type="parTrans" cxnId="{A2276B3F-543A-4673-8ED4-9EAD5FA23EEC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3D15D2DE-156C-4EF4-8738-092787A720BF}" type="sibTrans" cxnId="{A2276B3F-543A-4673-8ED4-9EAD5FA23EEC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303D4B16-0468-41D2-B043-D072B57B289C}">
      <dgm:prSet phldrT="[Metin]"/>
      <dgm:spPr>
        <a:solidFill>
          <a:srgbClr val="00B0F0"/>
        </a:solidFill>
      </dgm:spPr>
      <dgm:t>
        <a:bodyPr/>
        <a:lstStyle/>
        <a:p>
          <a:pPr algn="ctr"/>
          <a:r>
            <a:rPr lang="en-US" dirty="0"/>
            <a:t>Academic Staff</a:t>
          </a:r>
          <a:endParaRPr lang="tr-TR" b="1" dirty="0">
            <a:latin typeface="Constantia" pitchFamily="18" charset="0"/>
          </a:endParaRPr>
        </a:p>
      </dgm:t>
    </dgm:pt>
    <dgm:pt modelId="{95969EA9-A97D-45DF-A333-EC8C64585357}" type="parTrans" cxnId="{8A785BF9-CABC-4633-A0B8-9C1AFFB446E7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1F19B77D-6D63-4D6E-9760-A07352BF04CF}" type="sibTrans" cxnId="{8A785BF9-CABC-4633-A0B8-9C1AFFB446E7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3C296ECE-0D47-4C59-8A50-01AC40A9A7E5}">
      <dgm:prSet phldrT="[Metin]"/>
      <dgm:spPr>
        <a:ln>
          <a:solidFill>
            <a:srgbClr val="00B0F0"/>
          </a:solidFill>
        </a:ln>
      </dgm:spPr>
      <dgm:t>
        <a:bodyPr/>
        <a:lstStyle/>
        <a:p>
          <a:pPr algn="ctr"/>
          <a:r>
            <a:rPr lang="en-US" dirty="0"/>
            <a:t>Minimum </a:t>
          </a:r>
          <a:r>
            <a:rPr lang="tr-TR" dirty="0" smtClean="0"/>
            <a:t>14 </a:t>
          </a:r>
          <a:r>
            <a:rPr lang="tr-TR" dirty="0" err="1" smtClean="0"/>
            <a:t>days</a:t>
          </a:r>
          <a:endParaRPr lang="tr-TR" b="1" dirty="0">
            <a:latin typeface="Bodoni MT" pitchFamily="18" charset="0"/>
          </a:endParaRPr>
        </a:p>
      </dgm:t>
    </dgm:pt>
    <dgm:pt modelId="{589C7934-F495-4C16-9BDA-719709EF6492}" type="parTrans" cxnId="{402F5958-3D39-4F23-89E0-16A49CF586FA}">
      <dgm:prSet/>
      <dgm:spPr>
        <a:ln>
          <a:solidFill>
            <a:srgbClr val="00B0F0"/>
          </a:solidFill>
        </a:ln>
      </dgm:spPr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D9A2C3E1-726B-4CA4-825B-ED050544AF4B}" type="sibTrans" cxnId="{402F5958-3D39-4F23-89E0-16A49CF586FA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83F2364F-F1B5-4E26-9365-A53479793AE8}">
      <dgm:prSet phldrT="[Metin]"/>
      <dgm:spPr>
        <a:ln>
          <a:solidFill>
            <a:srgbClr val="00B0F0"/>
          </a:solidFill>
        </a:ln>
      </dgm:spPr>
      <dgm:t>
        <a:bodyPr/>
        <a:lstStyle/>
        <a:p>
          <a:pPr algn="ctr"/>
          <a:r>
            <a:rPr lang="en-US" dirty="0"/>
            <a:t>Maximum 3 month</a:t>
          </a:r>
          <a:r>
            <a:rPr lang="tr-TR" dirty="0"/>
            <a:t>s</a:t>
          </a:r>
          <a:endParaRPr lang="tr-TR" b="1" dirty="0">
            <a:latin typeface="Bodoni MT" pitchFamily="18" charset="0"/>
          </a:endParaRPr>
        </a:p>
      </dgm:t>
    </dgm:pt>
    <dgm:pt modelId="{05717630-BCF4-44F1-95E0-2976C376EAA7}" type="parTrans" cxnId="{A7ABBA80-7547-453F-B78E-92637D753441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F9607418-F7C8-465B-A5C9-9B31FD0A9A3D}" type="sibTrans" cxnId="{A7ABBA80-7547-453F-B78E-92637D753441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2A2FABF7-596A-4329-B2CE-11A305462DB7}" type="pres">
      <dgm:prSet presAssocID="{A76AA7A0-DD41-45CB-A06F-0003EE20A3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2E45A2A-5704-4B1B-BDBE-329B8E26B857}" type="pres">
      <dgm:prSet presAssocID="{AA15B3AB-6908-4FA9-A8A6-6D833D079AFD}" presName="root" presStyleCnt="0"/>
      <dgm:spPr/>
    </dgm:pt>
    <dgm:pt modelId="{9BBE8353-89D3-4503-947A-9A9AD3C6E3DB}" type="pres">
      <dgm:prSet presAssocID="{AA15B3AB-6908-4FA9-A8A6-6D833D079AFD}" presName="rootComposite" presStyleCnt="0"/>
      <dgm:spPr/>
    </dgm:pt>
    <dgm:pt modelId="{A4435470-BCD0-41B0-B34A-4EA5E72831A4}" type="pres">
      <dgm:prSet presAssocID="{AA15B3AB-6908-4FA9-A8A6-6D833D079AFD}" presName="rootText" presStyleLbl="node1" presStyleIdx="0" presStyleCnt="2" custLinFactNeighborX="-20665" custLinFactNeighborY="8426"/>
      <dgm:spPr/>
      <dgm:t>
        <a:bodyPr/>
        <a:lstStyle/>
        <a:p>
          <a:endParaRPr lang="tr-TR"/>
        </a:p>
      </dgm:t>
    </dgm:pt>
    <dgm:pt modelId="{2D114388-A6EB-4B0D-AFE3-B3737F0D183B}" type="pres">
      <dgm:prSet presAssocID="{AA15B3AB-6908-4FA9-A8A6-6D833D079AFD}" presName="rootConnector" presStyleLbl="node1" presStyleIdx="0" presStyleCnt="2"/>
      <dgm:spPr/>
      <dgm:t>
        <a:bodyPr/>
        <a:lstStyle/>
        <a:p>
          <a:endParaRPr lang="tr-TR"/>
        </a:p>
      </dgm:t>
    </dgm:pt>
    <dgm:pt modelId="{B8142895-EFB0-4C72-854E-9621723E02A6}" type="pres">
      <dgm:prSet presAssocID="{AA15B3AB-6908-4FA9-A8A6-6D833D079AFD}" presName="childShape" presStyleCnt="0"/>
      <dgm:spPr/>
    </dgm:pt>
    <dgm:pt modelId="{1BD251E3-48A3-4486-A4C2-234A26106B77}" type="pres">
      <dgm:prSet presAssocID="{03D66C48-6F1C-46C0-AF34-E5AAC7CCBF57}" presName="Name13" presStyleLbl="parChTrans1D2" presStyleIdx="0" presStyleCnt="4"/>
      <dgm:spPr/>
      <dgm:t>
        <a:bodyPr/>
        <a:lstStyle/>
        <a:p>
          <a:endParaRPr lang="tr-TR"/>
        </a:p>
      </dgm:t>
    </dgm:pt>
    <dgm:pt modelId="{FFE0CF45-060D-4F91-83A0-33126BCCF8BD}" type="pres">
      <dgm:prSet presAssocID="{DE8DE1B9-B621-4813-A9A7-48D8F51A7774}" presName="childText" presStyleLbl="bgAcc1" presStyleIdx="0" presStyleCnt="4" custScaleX="160061" custScaleY="142952" custLinFactNeighborX="-4224" custLinFactNeighborY="-35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64C472-8CB9-4A8C-8F7D-6E91B933C1C1}" type="pres">
      <dgm:prSet presAssocID="{A2C4E806-D13C-4740-BC29-C4D9F3B7F922}" presName="Name13" presStyleLbl="parChTrans1D2" presStyleIdx="1" presStyleCnt="4"/>
      <dgm:spPr/>
      <dgm:t>
        <a:bodyPr/>
        <a:lstStyle/>
        <a:p>
          <a:endParaRPr lang="tr-TR"/>
        </a:p>
      </dgm:t>
    </dgm:pt>
    <dgm:pt modelId="{F94F7D20-7169-4EA1-8455-52FB5546E90F}" type="pres">
      <dgm:prSet presAssocID="{341FB169-FA84-4693-97FA-E4FCF08E266E}" presName="childText" presStyleLbl="bgAcc1" presStyleIdx="1" presStyleCnt="4" custScaleX="157155" custLinFactNeighborX="-4224" custLinFactNeighborY="-71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5E738F-10C2-47B1-8AA6-0DBEBA1FAFC6}" type="pres">
      <dgm:prSet presAssocID="{303D4B16-0468-41D2-B043-D072B57B289C}" presName="root" presStyleCnt="0"/>
      <dgm:spPr/>
    </dgm:pt>
    <dgm:pt modelId="{8B1912E8-925B-4D8D-B927-5627807EE375}" type="pres">
      <dgm:prSet presAssocID="{303D4B16-0468-41D2-B043-D072B57B289C}" presName="rootComposite" presStyleCnt="0"/>
      <dgm:spPr/>
    </dgm:pt>
    <dgm:pt modelId="{686CC711-CC09-4ED4-BCA3-97F8CF567746}" type="pres">
      <dgm:prSet presAssocID="{303D4B16-0468-41D2-B043-D072B57B289C}" presName="rootText" presStyleLbl="node1" presStyleIdx="1" presStyleCnt="2" custScaleX="121437" custLinFactNeighborX="38106" custLinFactNeighborY="8426"/>
      <dgm:spPr/>
      <dgm:t>
        <a:bodyPr/>
        <a:lstStyle/>
        <a:p>
          <a:endParaRPr lang="tr-TR"/>
        </a:p>
      </dgm:t>
    </dgm:pt>
    <dgm:pt modelId="{BBAAFB37-7C51-4B9C-B2C8-FF01DFE35459}" type="pres">
      <dgm:prSet presAssocID="{303D4B16-0468-41D2-B043-D072B57B289C}" presName="rootConnector" presStyleLbl="node1" presStyleIdx="1" presStyleCnt="2"/>
      <dgm:spPr/>
      <dgm:t>
        <a:bodyPr/>
        <a:lstStyle/>
        <a:p>
          <a:endParaRPr lang="tr-TR"/>
        </a:p>
      </dgm:t>
    </dgm:pt>
    <dgm:pt modelId="{4F50BE52-55E0-4648-A08B-4524A83FC390}" type="pres">
      <dgm:prSet presAssocID="{303D4B16-0468-41D2-B043-D072B57B289C}" presName="childShape" presStyleCnt="0"/>
      <dgm:spPr/>
    </dgm:pt>
    <dgm:pt modelId="{34DF95FC-54B4-4763-86A8-FFB580319609}" type="pres">
      <dgm:prSet presAssocID="{589C7934-F495-4C16-9BDA-719709EF6492}" presName="Name13" presStyleLbl="parChTrans1D2" presStyleIdx="2" presStyleCnt="4"/>
      <dgm:spPr/>
      <dgm:t>
        <a:bodyPr/>
        <a:lstStyle/>
        <a:p>
          <a:endParaRPr lang="tr-TR"/>
        </a:p>
      </dgm:t>
    </dgm:pt>
    <dgm:pt modelId="{A39CC2E1-5893-4948-8603-9EE1EF89DA76}" type="pres">
      <dgm:prSet presAssocID="{3C296ECE-0D47-4C59-8A50-01AC40A9A7E5}" presName="childText" presStyleLbl="bgAcc1" presStyleIdx="2" presStyleCnt="4" custLinFactNeighborX="66223" custLinFactNeighborY="35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5FC58F-0254-4C8B-8147-B517E38F8CA3}" type="pres">
      <dgm:prSet presAssocID="{05717630-BCF4-44F1-95E0-2976C376EAA7}" presName="Name13" presStyleLbl="parChTrans1D2" presStyleIdx="3" presStyleCnt="4"/>
      <dgm:spPr/>
      <dgm:t>
        <a:bodyPr/>
        <a:lstStyle/>
        <a:p>
          <a:endParaRPr lang="tr-TR"/>
        </a:p>
      </dgm:t>
    </dgm:pt>
    <dgm:pt modelId="{69F2FDA1-8A1A-4709-8515-BE7C3C2A2D4D}" type="pres">
      <dgm:prSet presAssocID="{83F2364F-F1B5-4E26-9365-A53479793AE8}" presName="childText" presStyleLbl="bgAcc1" presStyleIdx="3" presStyleCnt="4" custLinFactNeighborX="66223" custLinFactNeighborY="-142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A785BF9-CABC-4633-A0B8-9C1AFFB446E7}" srcId="{A76AA7A0-DD41-45CB-A06F-0003EE20A308}" destId="{303D4B16-0468-41D2-B043-D072B57B289C}" srcOrd="1" destOrd="0" parTransId="{95969EA9-A97D-45DF-A333-EC8C64585357}" sibTransId="{1F19B77D-6D63-4D6E-9760-A07352BF04CF}"/>
    <dgm:cxn modelId="{A1A2748F-9961-4078-9398-0E903ACBE5A4}" type="presOf" srcId="{DE8DE1B9-B621-4813-A9A7-48D8F51A7774}" destId="{FFE0CF45-060D-4F91-83A0-33126BCCF8BD}" srcOrd="0" destOrd="0" presId="urn:microsoft.com/office/officeart/2005/8/layout/hierarchy3"/>
    <dgm:cxn modelId="{0150D19B-4B21-45AE-B136-88EBEFB038D2}" type="presOf" srcId="{03D66C48-6F1C-46C0-AF34-E5AAC7CCBF57}" destId="{1BD251E3-48A3-4486-A4C2-234A26106B77}" srcOrd="0" destOrd="0" presId="urn:microsoft.com/office/officeart/2005/8/layout/hierarchy3"/>
    <dgm:cxn modelId="{A7ABBA80-7547-453F-B78E-92637D753441}" srcId="{303D4B16-0468-41D2-B043-D072B57B289C}" destId="{83F2364F-F1B5-4E26-9365-A53479793AE8}" srcOrd="1" destOrd="0" parTransId="{05717630-BCF4-44F1-95E0-2976C376EAA7}" sibTransId="{F9607418-F7C8-465B-A5C9-9B31FD0A9A3D}"/>
    <dgm:cxn modelId="{B96A6744-1828-43CA-9BFA-F598CAF70021}" type="presOf" srcId="{303D4B16-0468-41D2-B043-D072B57B289C}" destId="{BBAAFB37-7C51-4B9C-B2C8-FF01DFE35459}" srcOrd="1" destOrd="0" presId="urn:microsoft.com/office/officeart/2005/8/layout/hierarchy3"/>
    <dgm:cxn modelId="{3ACFAA4B-CB51-4E1B-8B2D-1688A88BE4E7}" type="presOf" srcId="{05717630-BCF4-44F1-95E0-2976C376EAA7}" destId="{E85FC58F-0254-4C8B-8147-B517E38F8CA3}" srcOrd="0" destOrd="0" presId="urn:microsoft.com/office/officeart/2005/8/layout/hierarchy3"/>
    <dgm:cxn modelId="{058CE95A-59CA-4AE7-BE04-F8DD7065771E}" type="presOf" srcId="{341FB169-FA84-4693-97FA-E4FCF08E266E}" destId="{F94F7D20-7169-4EA1-8455-52FB5546E90F}" srcOrd="0" destOrd="0" presId="urn:microsoft.com/office/officeart/2005/8/layout/hierarchy3"/>
    <dgm:cxn modelId="{402F5958-3D39-4F23-89E0-16A49CF586FA}" srcId="{303D4B16-0468-41D2-B043-D072B57B289C}" destId="{3C296ECE-0D47-4C59-8A50-01AC40A9A7E5}" srcOrd="0" destOrd="0" parTransId="{589C7934-F495-4C16-9BDA-719709EF6492}" sibTransId="{D9A2C3E1-726B-4CA4-825B-ED050544AF4B}"/>
    <dgm:cxn modelId="{AA9ACF63-A02D-433B-904D-38F223157478}" type="presOf" srcId="{A2C4E806-D13C-4740-BC29-C4D9F3B7F922}" destId="{EA64C472-8CB9-4A8C-8F7D-6E91B933C1C1}" srcOrd="0" destOrd="0" presId="urn:microsoft.com/office/officeart/2005/8/layout/hierarchy3"/>
    <dgm:cxn modelId="{A8786890-DDE8-4FBC-A218-D297EC6657C8}" type="presOf" srcId="{589C7934-F495-4C16-9BDA-719709EF6492}" destId="{34DF95FC-54B4-4763-86A8-FFB580319609}" srcOrd="0" destOrd="0" presId="urn:microsoft.com/office/officeart/2005/8/layout/hierarchy3"/>
    <dgm:cxn modelId="{0F15C53F-55E3-45F7-B82E-E53044B55DF6}" type="presOf" srcId="{AA15B3AB-6908-4FA9-A8A6-6D833D079AFD}" destId="{2D114388-A6EB-4B0D-AFE3-B3737F0D183B}" srcOrd="1" destOrd="0" presId="urn:microsoft.com/office/officeart/2005/8/layout/hierarchy3"/>
    <dgm:cxn modelId="{220F3D38-9604-4B7A-85B1-35AAF363206E}" type="presOf" srcId="{AA15B3AB-6908-4FA9-A8A6-6D833D079AFD}" destId="{A4435470-BCD0-41B0-B34A-4EA5E72831A4}" srcOrd="0" destOrd="0" presId="urn:microsoft.com/office/officeart/2005/8/layout/hierarchy3"/>
    <dgm:cxn modelId="{46913D7F-E192-4B9E-82BE-834669A28DD8}" type="presOf" srcId="{303D4B16-0468-41D2-B043-D072B57B289C}" destId="{686CC711-CC09-4ED4-BCA3-97F8CF567746}" srcOrd="0" destOrd="0" presId="urn:microsoft.com/office/officeart/2005/8/layout/hierarchy3"/>
    <dgm:cxn modelId="{A84AE59E-DDC2-4FC8-B759-C3636238A206}" type="presOf" srcId="{83F2364F-F1B5-4E26-9365-A53479793AE8}" destId="{69F2FDA1-8A1A-4709-8515-BE7C3C2A2D4D}" srcOrd="0" destOrd="0" presId="urn:microsoft.com/office/officeart/2005/8/layout/hierarchy3"/>
    <dgm:cxn modelId="{1123D617-2FA3-4C16-BF92-BFD133AEF262}" srcId="{AA15B3AB-6908-4FA9-A8A6-6D833D079AFD}" destId="{DE8DE1B9-B621-4813-A9A7-48D8F51A7774}" srcOrd="0" destOrd="0" parTransId="{03D66C48-6F1C-46C0-AF34-E5AAC7CCBF57}" sibTransId="{82184A15-60AF-4233-8CAB-906E5FBBF116}"/>
    <dgm:cxn modelId="{7C872E8F-EA47-4DD0-8DBE-77050C4EEB6D}" srcId="{A76AA7A0-DD41-45CB-A06F-0003EE20A308}" destId="{AA15B3AB-6908-4FA9-A8A6-6D833D079AFD}" srcOrd="0" destOrd="0" parTransId="{B722F188-1CA6-46E9-9EB7-335B709FCE70}" sibTransId="{86EF47BF-2EEA-4D4E-BED2-F5FF655DB276}"/>
    <dgm:cxn modelId="{9F7E63BA-3A87-4DFE-A3CB-E3E5C8769B95}" type="presOf" srcId="{3C296ECE-0D47-4C59-8A50-01AC40A9A7E5}" destId="{A39CC2E1-5893-4948-8603-9EE1EF89DA76}" srcOrd="0" destOrd="0" presId="urn:microsoft.com/office/officeart/2005/8/layout/hierarchy3"/>
    <dgm:cxn modelId="{9E292863-B136-4DB6-92A9-67E08D6B4B0D}" type="presOf" srcId="{A76AA7A0-DD41-45CB-A06F-0003EE20A308}" destId="{2A2FABF7-596A-4329-B2CE-11A305462DB7}" srcOrd="0" destOrd="0" presId="urn:microsoft.com/office/officeart/2005/8/layout/hierarchy3"/>
    <dgm:cxn modelId="{A2276B3F-543A-4673-8ED4-9EAD5FA23EEC}" srcId="{AA15B3AB-6908-4FA9-A8A6-6D833D079AFD}" destId="{341FB169-FA84-4693-97FA-E4FCF08E266E}" srcOrd="1" destOrd="0" parTransId="{A2C4E806-D13C-4740-BC29-C4D9F3B7F922}" sibTransId="{3D15D2DE-156C-4EF4-8738-092787A720BF}"/>
    <dgm:cxn modelId="{C91802D4-2365-4E87-AEC5-1F1B4FE128D3}" type="presParOf" srcId="{2A2FABF7-596A-4329-B2CE-11A305462DB7}" destId="{42E45A2A-5704-4B1B-BDBE-329B8E26B857}" srcOrd="0" destOrd="0" presId="urn:microsoft.com/office/officeart/2005/8/layout/hierarchy3"/>
    <dgm:cxn modelId="{ED215EEE-A717-4ECF-865A-E9C383ED5AC5}" type="presParOf" srcId="{42E45A2A-5704-4B1B-BDBE-329B8E26B857}" destId="{9BBE8353-89D3-4503-947A-9A9AD3C6E3DB}" srcOrd="0" destOrd="0" presId="urn:microsoft.com/office/officeart/2005/8/layout/hierarchy3"/>
    <dgm:cxn modelId="{686D5E7D-0CE5-4AC5-A800-1A432D9A7D5A}" type="presParOf" srcId="{9BBE8353-89D3-4503-947A-9A9AD3C6E3DB}" destId="{A4435470-BCD0-41B0-B34A-4EA5E72831A4}" srcOrd="0" destOrd="0" presId="urn:microsoft.com/office/officeart/2005/8/layout/hierarchy3"/>
    <dgm:cxn modelId="{BA05D054-F33F-4DCC-82ED-85C65606E068}" type="presParOf" srcId="{9BBE8353-89D3-4503-947A-9A9AD3C6E3DB}" destId="{2D114388-A6EB-4B0D-AFE3-B3737F0D183B}" srcOrd="1" destOrd="0" presId="urn:microsoft.com/office/officeart/2005/8/layout/hierarchy3"/>
    <dgm:cxn modelId="{94C8348D-7A45-45B9-B237-E628B4D7C919}" type="presParOf" srcId="{42E45A2A-5704-4B1B-BDBE-329B8E26B857}" destId="{B8142895-EFB0-4C72-854E-9621723E02A6}" srcOrd="1" destOrd="0" presId="urn:microsoft.com/office/officeart/2005/8/layout/hierarchy3"/>
    <dgm:cxn modelId="{577FFDC3-E7DC-48E0-A9BD-404C51C5B9DB}" type="presParOf" srcId="{B8142895-EFB0-4C72-854E-9621723E02A6}" destId="{1BD251E3-48A3-4486-A4C2-234A26106B77}" srcOrd="0" destOrd="0" presId="urn:microsoft.com/office/officeart/2005/8/layout/hierarchy3"/>
    <dgm:cxn modelId="{D4AE35F8-4245-4F79-8821-C29967EE855B}" type="presParOf" srcId="{B8142895-EFB0-4C72-854E-9621723E02A6}" destId="{FFE0CF45-060D-4F91-83A0-33126BCCF8BD}" srcOrd="1" destOrd="0" presId="urn:microsoft.com/office/officeart/2005/8/layout/hierarchy3"/>
    <dgm:cxn modelId="{675D8921-4EF5-4251-A676-D7737DBFCF58}" type="presParOf" srcId="{B8142895-EFB0-4C72-854E-9621723E02A6}" destId="{EA64C472-8CB9-4A8C-8F7D-6E91B933C1C1}" srcOrd="2" destOrd="0" presId="urn:microsoft.com/office/officeart/2005/8/layout/hierarchy3"/>
    <dgm:cxn modelId="{4F98AD8F-B1B3-492F-A16A-AA25C9CD26C6}" type="presParOf" srcId="{B8142895-EFB0-4C72-854E-9621723E02A6}" destId="{F94F7D20-7169-4EA1-8455-52FB5546E90F}" srcOrd="3" destOrd="0" presId="urn:microsoft.com/office/officeart/2005/8/layout/hierarchy3"/>
    <dgm:cxn modelId="{2BAD80DA-681E-443C-AF12-750FC6038C95}" type="presParOf" srcId="{2A2FABF7-596A-4329-B2CE-11A305462DB7}" destId="{105E738F-10C2-47B1-8AA6-0DBEBA1FAFC6}" srcOrd="1" destOrd="0" presId="urn:microsoft.com/office/officeart/2005/8/layout/hierarchy3"/>
    <dgm:cxn modelId="{3E9ED1D7-DAD8-4DE7-8189-66EE26976680}" type="presParOf" srcId="{105E738F-10C2-47B1-8AA6-0DBEBA1FAFC6}" destId="{8B1912E8-925B-4D8D-B927-5627807EE375}" srcOrd="0" destOrd="0" presId="urn:microsoft.com/office/officeart/2005/8/layout/hierarchy3"/>
    <dgm:cxn modelId="{BBE1756A-6BFD-4847-B3E4-1BE3468B0D5B}" type="presParOf" srcId="{8B1912E8-925B-4D8D-B927-5627807EE375}" destId="{686CC711-CC09-4ED4-BCA3-97F8CF567746}" srcOrd="0" destOrd="0" presId="urn:microsoft.com/office/officeart/2005/8/layout/hierarchy3"/>
    <dgm:cxn modelId="{2968FBCD-B8E8-4B4F-A210-AC8E18973E5E}" type="presParOf" srcId="{8B1912E8-925B-4D8D-B927-5627807EE375}" destId="{BBAAFB37-7C51-4B9C-B2C8-FF01DFE35459}" srcOrd="1" destOrd="0" presId="urn:microsoft.com/office/officeart/2005/8/layout/hierarchy3"/>
    <dgm:cxn modelId="{97837D7E-59F0-4B00-9BE9-FBEAF69B7164}" type="presParOf" srcId="{105E738F-10C2-47B1-8AA6-0DBEBA1FAFC6}" destId="{4F50BE52-55E0-4648-A08B-4524A83FC390}" srcOrd="1" destOrd="0" presId="urn:microsoft.com/office/officeart/2005/8/layout/hierarchy3"/>
    <dgm:cxn modelId="{E7F8D9DD-2BC2-40E1-8633-0FD0F3F5E6A6}" type="presParOf" srcId="{4F50BE52-55E0-4648-A08B-4524A83FC390}" destId="{34DF95FC-54B4-4763-86A8-FFB580319609}" srcOrd="0" destOrd="0" presId="urn:microsoft.com/office/officeart/2005/8/layout/hierarchy3"/>
    <dgm:cxn modelId="{666DB28D-CA3F-47C8-98A1-3C156D7953FA}" type="presParOf" srcId="{4F50BE52-55E0-4648-A08B-4524A83FC390}" destId="{A39CC2E1-5893-4948-8603-9EE1EF89DA76}" srcOrd="1" destOrd="0" presId="urn:microsoft.com/office/officeart/2005/8/layout/hierarchy3"/>
    <dgm:cxn modelId="{12EDF709-065F-48D3-BBD3-7BECD9641BD7}" type="presParOf" srcId="{4F50BE52-55E0-4648-A08B-4524A83FC390}" destId="{E85FC58F-0254-4C8B-8147-B517E38F8CA3}" srcOrd="2" destOrd="0" presId="urn:microsoft.com/office/officeart/2005/8/layout/hierarchy3"/>
    <dgm:cxn modelId="{36BEB804-8F6B-43F4-BA7D-B53C36763D4C}" type="presParOf" srcId="{4F50BE52-55E0-4648-A08B-4524A83FC390}" destId="{69F2FDA1-8A1A-4709-8515-BE7C3C2A2D4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Farabi Koordinatörlüğü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4E6782-89FE-4902-BD0E-1673CE4DC8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8814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Farabi Koordinatörlüğü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3EB192-7F8D-4603-ADF6-F6BABFEE1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941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/>
          </a:p>
        </p:txBody>
      </p:sp>
      <p:sp>
        <p:nvSpPr>
          <p:cNvPr id="56324" name="3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Farabi Koordinatörlüğü</a:t>
            </a:r>
          </a:p>
        </p:txBody>
      </p:sp>
      <p:sp>
        <p:nvSpPr>
          <p:cNvPr id="56325" name="4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C3D44-FB38-44C2-820A-45713A27D8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1749A-D877-4294-AF5C-71F8FFCA76C4}" type="slidenum">
              <a:rPr lang="en-US" altLang="tr-TR" smtClean="0"/>
              <a:pPr/>
              <a:t>30</a:t>
            </a:fld>
            <a:endParaRPr lang="en-US" altLang="tr-T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dirty="0"/>
          </a:p>
        </p:txBody>
      </p:sp>
      <p:sp>
        <p:nvSpPr>
          <p:cNvPr id="65541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10580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F06E6-0203-4ADB-A2DE-50A2E8A61966}" type="slidenum">
              <a:rPr lang="en-US" altLang="tr-TR" smtClean="0"/>
              <a:pPr/>
              <a:t>6</a:t>
            </a:fld>
            <a:endParaRPr lang="en-US" altLang="tr-T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58373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59702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F4405-A3AD-4045-810E-C63C60234831}" type="slidenum">
              <a:rPr lang="en-US" altLang="tr-TR" smtClean="0"/>
              <a:pPr/>
              <a:t>7</a:t>
            </a:fld>
            <a:endParaRPr lang="en-US" altLang="tr-T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59397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387626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FB5A3-24E4-4604-95B6-D9B8B3F4BAC4}" type="slidenum">
              <a:rPr lang="en-US" altLang="tr-TR" smtClean="0"/>
              <a:pPr/>
              <a:t>8</a:t>
            </a:fld>
            <a:endParaRPr lang="en-US" altLang="tr-T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0421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95038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53171-B684-4522-95D0-99A00498A761}" type="slidenum">
              <a:rPr lang="en-US" altLang="tr-TR" smtClean="0"/>
              <a:pPr/>
              <a:t>9</a:t>
            </a:fld>
            <a:endParaRPr lang="en-US" altLang="tr-T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1445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119103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918BB-80FD-4A16-987C-0826C648828D}" type="slidenum">
              <a:rPr lang="en-US" altLang="tr-TR" smtClean="0"/>
              <a:pPr/>
              <a:t>11</a:t>
            </a:fld>
            <a:endParaRPr lang="en-US" alt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2469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407779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42C91-A63C-419E-AB77-F48D1A7854B3}" type="slidenum">
              <a:rPr lang="en-US" altLang="tr-TR" smtClean="0"/>
              <a:pPr/>
              <a:t>22</a:t>
            </a:fld>
            <a:endParaRPr lang="en-US" altLang="tr-T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6565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07799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C1263-F0CC-4647-ACBF-148068D1DD2E}" type="slidenum">
              <a:rPr lang="en-US" altLang="tr-TR" smtClean="0"/>
              <a:pPr/>
              <a:t>23</a:t>
            </a:fld>
            <a:endParaRPr lang="en-US" altLang="tr-T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3493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86400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0A6A3-C8C0-4E11-A3DB-C7A9B786DD3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64517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49072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732588" y="6453188"/>
            <a:ext cx="19431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r-TR" sz="1200" i="1">
                <a:latin typeface="Century Gothic" pitchFamily="34" charset="0"/>
              </a:rPr>
              <a:t>Farabi Koordinatörlüğü</a:t>
            </a:r>
            <a:endParaRPr lang="en-US" sz="1200" i="1">
              <a:latin typeface="Century Gothic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476250"/>
            <a:ext cx="7085012" cy="1066800"/>
          </a:xfrm>
        </p:spPr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279525" y="1600200"/>
            <a:ext cx="25527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1279525" y="3938588"/>
            <a:ext cx="25527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7235-E992-4B6C-9E28-BE5C93412C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A79D9-B3C9-4C1B-ACA7-F809C259F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58A8C18-9085-4BB7-8218-A7B13168F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93EA2-F631-415D-82D7-C9538A786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02A79-2682-4444-94BA-B2EB51A0A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B9BA1-5610-4B73-A46B-758FACD98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FAD4D-64BA-4F7D-A8AD-72DEB61220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FC29-296F-4229-B45B-C9678691E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4C26F-9460-4CC4-84C2-C7ED031676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95FBE-8FF6-4622-B7B4-8C4C99B3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ECB95-23B0-4E1F-8D72-18EC95A198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69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7127875" y="6453188"/>
            <a:ext cx="2016125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r-TR" sz="1200" i="1"/>
              <a:t>Farabi Koordinatörlüğü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6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1" r:id="rId12"/>
    <p:sldLayoutId id="2147485772" r:id="rId13"/>
    <p:sldLayoutId id="2147485773" r:id="rId14"/>
    <p:sldLayoutId id="2147485774" r:id="rId15"/>
    <p:sldLayoutId id="2147485775" r:id="rId1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3" r:id="rId1"/>
    <p:sldLayoutId id="2147485994" r:id="rId2"/>
    <p:sldLayoutId id="2147485995" r:id="rId3"/>
    <p:sldLayoutId id="2147485996" r:id="rId4"/>
    <p:sldLayoutId id="2147485997" r:id="rId5"/>
    <p:sldLayoutId id="2147485998" r:id="rId6"/>
    <p:sldLayoutId id="2147485999" r:id="rId7"/>
    <p:sldLayoutId id="2147486000" r:id="rId8"/>
    <p:sldLayoutId id="2147486001" r:id="rId9"/>
    <p:sldLayoutId id="2147486002" r:id="rId10"/>
    <p:sldLayoutId id="214748600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 txBox="1">
            <a:spLocks/>
          </p:cNvSpPr>
          <p:nvPr/>
        </p:nvSpPr>
        <p:spPr>
          <a:xfrm>
            <a:off x="16381" y="764704"/>
            <a:ext cx="8964488" cy="1484784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 fontAlgn="auto">
              <a:spcAft>
                <a:spcPts val="0"/>
              </a:spcAft>
              <a:buNone/>
            </a:pPr>
            <a:endParaRPr lang="tr-T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ISPARTA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SÜLEYMAN DEMİREL UNIVERSITY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MEVLANA Exchange Program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ISPARTA/ TÜRKİYE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A University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inspires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fontAlgn="auto">
              <a:spcAft>
                <a:spcPts val="0"/>
              </a:spcAft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tr-T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 OF STUDENTS</a:t>
            </a:r>
            <a:r>
              <a:rPr lang="tr-TR" alt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b="1" dirty="0" err="1">
                <a:latin typeface="Book Antiqua" pitchFamily="18" charset="0"/>
              </a:rPr>
              <a:t>Turkish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citizen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students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who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study</a:t>
            </a:r>
            <a:r>
              <a:rPr lang="tr-TR" altLang="tr-TR" b="1" dirty="0">
                <a:latin typeface="Book Antiqua" pitchFamily="18" charset="0"/>
              </a:rPr>
              <a:t> in </a:t>
            </a:r>
            <a:r>
              <a:rPr lang="tr-TR" altLang="tr-TR" b="1" dirty="0" err="1">
                <a:latin typeface="Book Antiqua" pitchFamily="18" charset="0"/>
              </a:rPr>
              <a:t>foreign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university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unfortunately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couldn’t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apply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to</a:t>
            </a:r>
            <a:r>
              <a:rPr lang="tr-TR" altLang="tr-TR" b="1" dirty="0">
                <a:latin typeface="Book Antiqua" pitchFamily="18" charset="0"/>
              </a:rPr>
              <a:t> Mevlana Exchange </a:t>
            </a:r>
            <a:r>
              <a:rPr lang="tr-TR" altLang="tr-TR" b="1" dirty="0" err="1">
                <a:latin typeface="Book Antiqua" pitchFamily="18" charset="0"/>
              </a:rPr>
              <a:t>programme</a:t>
            </a:r>
            <a:r>
              <a:rPr lang="tr-TR" altLang="tr-TR" b="1" dirty="0">
                <a:latin typeface="Book Antiqua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b="1" dirty="0" err="1">
                <a:latin typeface="Book Antiqua" pitchFamily="18" charset="0"/>
              </a:rPr>
              <a:t>Foreign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students</a:t>
            </a:r>
            <a:r>
              <a:rPr lang="tr-TR" altLang="tr-TR" b="1" dirty="0">
                <a:latin typeface="Book Antiqua" pitchFamily="18" charset="0"/>
              </a:rPr>
              <a:t> of </a:t>
            </a:r>
            <a:r>
              <a:rPr lang="tr-TR" altLang="tr-TR" b="1" dirty="0" err="1">
                <a:latin typeface="Book Antiqua" pitchFamily="18" charset="0"/>
              </a:rPr>
              <a:t>Turkish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universities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couldn’t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apply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to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universities</a:t>
            </a:r>
            <a:r>
              <a:rPr lang="tr-TR" altLang="tr-TR" b="1" dirty="0">
                <a:latin typeface="Book Antiqua" pitchFamily="18" charset="0"/>
              </a:rPr>
              <a:t> in </a:t>
            </a:r>
            <a:r>
              <a:rPr lang="tr-TR" altLang="tr-TR" b="1" dirty="0" err="1">
                <a:latin typeface="Book Antiqua" pitchFamily="18" charset="0"/>
              </a:rPr>
              <a:t>their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countries</a:t>
            </a:r>
            <a:r>
              <a:rPr lang="tr-TR" altLang="tr-TR" b="1" dirty="0" smtClean="0">
                <a:latin typeface="Book Antiqua" pitchFamily="18" charset="0"/>
              </a:rPr>
              <a:t>. </a:t>
            </a:r>
            <a:endParaRPr lang="tr-TR" altLang="tr-TR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b="1" dirty="0" err="1">
                <a:latin typeface="Book Antiqua" pitchFamily="18" charset="0"/>
              </a:rPr>
              <a:t>For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the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offered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courses</a:t>
            </a:r>
            <a:r>
              <a:rPr lang="tr-TR" altLang="tr-TR" b="1" dirty="0">
                <a:latin typeface="Book Antiqua" pitchFamily="18" charset="0"/>
              </a:rPr>
              <a:t>, </a:t>
            </a:r>
            <a:r>
              <a:rPr lang="tr-TR" altLang="tr-TR" b="1" dirty="0" err="1">
                <a:latin typeface="Book Antiqua" pitchFamily="18" charset="0"/>
              </a:rPr>
              <a:t>please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visit</a:t>
            </a:r>
            <a:r>
              <a:rPr lang="tr-TR" altLang="tr-TR" b="1" dirty="0">
                <a:latin typeface="Book Antiqua" pitchFamily="18" charset="0"/>
              </a:rPr>
              <a:t> SDU International  Office </a:t>
            </a:r>
            <a:r>
              <a:rPr lang="tr-TR" altLang="tr-TR" b="1" dirty="0" err="1">
                <a:latin typeface="Book Antiqua" pitchFamily="18" charset="0"/>
              </a:rPr>
              <a:t>or</a:t>
            </a:r>
            <a:r>
              <a:rPr lang="tr-TR" altLang="tr-TR" b="1" dirty="0">
                <a:latin typeface="Book Antiqua" pitchFamily="18" charset="0"/>
              </a:rPr>
              <a:t> Mevlana </a:t>
            </a:r>
            <a:r>
              <a:rPr lang="tr-TR" altLang="tr-TR" b="1" dirty="0" err="1">
                <a:latin typeface="Book Antiqua" pitchFamily="18" charset="0"/>
              </a:rPr>
              <a:t>websites</a:t>
            </a:r>
            <a:r>
              <a:rPr lang="tr-TR" altLang="tr-TR" b="1" dirty="0">
                <a:latin typeface="Book Antiqua" pitchFamily="18" charset="0"/>
              </a:rPr>
              <a:t>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30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11 Dikdörtgen"/>
          <p:cNvSpPr>
            <a:spLocks noChangeArrowheads="1"/>
          </p:cNvSpPr>
          <p:nvPr/>
        </p:nvSpPr>
        <p:spPr bwMode="auto">
          <a:xfrm>
            <a:off x="179512" y="188640"/>
            <a:ext cx="82153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CIRCUMSTANCES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 A MEVLANA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b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EXCHANGE STUDENT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654" name="7 Dikdörtgen"/>
          <p:cNvSpPr>
            <a:spLocks noChangeArrowheads="1"/>
          </p:cNvSpPr>
          <p:nvPr/>
        </p:nvSpPr>
        <p:spPr bwMode="auto">
          <a:xfrm>
            <a:off x="285720" y="2204864"/>
            <a:ext cx="8572560" cy="44319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</a:rPr>
              <a:t>Grade </a:t>
            </a:r>
            <a:r>
              <a:rPr lang="tr-TR" sz="2400" b="1" dirty="0">
                <a:latin typeface="Arial" pitchFamily="34" charset="0"/>
              </a:rPr>
              <a:t>P</a:t>
            </a:r>
            <a:r>
              <a:rPr lang="en-US" sz="2400" b="1" dirty="0" err="1">
                <a:latin typeface="Arial" pitchFamily="34" charset="0"/>
              </a:rPr>
              <a:t>oint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tr-TR" sz="2400" b="1" dirty="0">
                <a:latin typeface="Arial" pitchFamily="34" charset="0"/>
              </a:rPr>
              <a:t>A</a:t>
            </a:r>
            <a:r>
              <a:rPr lang="en-US" sz="2400" b="1" dirty="0" err="1">
                <a:latin typeface="Arial" pitchFamily="34" charset="0"/>
              </a:rPr>
              <a:t>verage</a:t>
            </a:r>
            <a:r>
              <a:rPr lang="en-US" sz="2400" b="1" dirty="0">
                <a:latin typeface="Arial" pitchFamily="34" charset="0"/>
              </a:rPr>
              <a:t> (GPA) </a:t>
            </a:r>
            <a:r>
              <a:rPr lang="tr-TR" sz="2400" b="1" dirty="0" err="1">
                <a:latin typeface="Arial" pitchFamily="34" charset="0"/>
              </a:rPr>
              <a:t>Should</a:t>
            </a:r>
            <a:r>
              <a:rPr lang="tr-TR" sz="2400" b="1" dirty="0">
                <a:latin typeface="Arial" pitchFamily="34" charset="0"/>
              </a:rPr>
              <a:t> B</a:t>
            </a:r>
            <a:r>
              <a:rPr lang="en-US" sz="2400" b="1" dirty="0">
                <a:latin typeface="Arial" pitchFamily="34" charset="0"/>
              </a:rPr>
              <a:t>e </a:t>
            </a:r>
            <a:r>
              <a:rPr lang="tr-TR" sz="2400" b="1" dirty="0">
                <a:latin typeface="Arial" pitchFamily="34" charset="0"/>
              </a:rPr>
              <a:t>A</a:t>
            </a:r>
            <a:r>
              <a:rPr lang="en-US" sz="2400" b="1" dirty="0">
                <a:latin typeface="Arial" pitchFamily="34" charset="0"/>
              </a:rPr>
              <a:t>t </a:t>
            </a:r>
            <a:r>
              <a:rPr lang="tr-TR" sz="2400" b="1" dirty="0">
                <a:latin typeface="Arial" pitchFamily="34" charset="0"/>
              </a:rPr>
              <a:t>L</a:t>
            </a:r>
            <a:r>
              <a:rPr lang="en-US" sz="2400" b="1" dirty="0">
                <a:latin typeface="Arial" pitchFamily="34" charset="0"/>
              </a:rPr>
              <a:t>east:</a:t>
            </a:r>
            <a:endParaRPr lang="tr-TR" sz="2400" b="1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 </a:t>
            </a:r>
            <a:endParaRPr lang="tr-TR" sz="1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</a:rPr>
              <a:t>2.5/4.0 for the students  vocational schools and bachelor’s degree </a:t>
            </a:r>
            <a:endParaRPr lang="tr-TR" sz="2400" dirty="0">
              <a:latin typeface="Arial" pitchFamily="34" charset="0"/>
            </a:endParaRPr>
          </a:p>
          <a:p>
            <a:pPr lvl="1">
              <a:defRPr/>
            </a:pPr>
            <a:endParaRPr lang="tr-TR" sz="2400" dirty="0">
              <a:latin typeface="Constantia" pitchFamily="18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</a:rPr>
              <a:t>3.0/4.0 for the </a:t>
            </a:r>
            <a:r>
              <a:rPr lang="en-US" sz="2400" dirty="0" err="1">
                <a:latin typeface="Arial" pitchFamily="34" charset="0"/>
              </a:rPr>
              <a:t>Ms</a:t>
            </a:r>
            <a:r>
              <a:rPr lang="en-US" sz="2400" dirty="0">
                <a:latin typeface="Arial" pitchFamily="34" charset="0"/>
              </a:rPr>
              <a:t> and PhD students</a:t>
            </a:r>
            <a:endParaRPr lang="tr-TR" sz="2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tr-TR" sz="2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</a:rPr>
              <a:t>The score of language of which the host institute use for teaching</a:t>
            </a:r>
            <a:endParaRPr lang="tr-TR" sz="2400" dirty="0">
              <a:latin typeface="Arial" pitchFamily="34" charset="0"/>
            </a:endParaRPr>
          </a:p>
          <a:p>
            <a:pPr lvl="1">
              <a:defRPr/>
            </a:pPr>
            <a:endParaRPr lang="tr-TR" sz="2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400" dirty="0" err="1">
                <a:latin typeface="Arial" pitchFamily="34" charset="0"/>
              </a:rPr>
              <a:t>Mevlana</a:t>
            </a:r>
            <a:r>
              <a:rPr lang="en-US" sz="2400" dirty="0">
                <a:latin typeface="Arial" pitchFamily="34" charset="0"/>
              </a:rPr>
              <a:t> Exchange Score: : 0.5*Language Score + 0.5* GPA.</a:t>
            </a:r>
            <a:endParaRPr lang="tr-TR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1440160"/>
          </a:xfrm>
        </p:spPr>
        <p:txBody>
          <a:bodyPr>
            <a:normAutofit/>
          </a:bodyPr>
          <a:lstStyle/>
          <a:p>
            <a:r>
              <a:rPr lang="tr-TR" altLang="tr-TR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23.01.2019 </a:t>
            </a:r>
            <a:r>
              <a:rPr lang="en-US" altLang="tr-TR" sz="180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THE COUNCIL OF HIGHER EDUCATION</a:t>
            </a:r>
            <a:r>
              <a:rPr lang="tr-TR" altLang="tr-TR" sz="180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 EXECUTIVE COUNCIL DECISIONS</a:t>
            </a:r>
            <a:r>
              <a:rPr lang="tr-TR" altLang="tr-TR" sz="1800" dirty="0">
                <a:ln>
                  <a:noFill/>
                </a:ln>
                <a:solidFill>
                  <a:srgbClr val="FF0000"/>
                </a:solidFill>
                <a:effectLst/>
                <a:latin typeface="Corbel"/>
              </a:rPr>
              <a:t/>
            </a:r>
            <a:br>
              <a:rPr lang="tr-TR" altLang="tr-TR" sz="1800" dirty="0">
                <a:ln>
                  <a:noFill/>
                </a:ln>
                <a:solidFill>
                  <a:srgbClr val="FF0000"/>
                </a:solidFill>
                <a:effectLst/>
                <a:latin typeface="Corbel"/>
              </a:rPr>
            </a:br>
            <a:r>
              <a:rPr lang="tr-TR" altLang="tr-TR" sz="1800" b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It</a:t>
            </a:r>
            <a:r>
              <a:rPr lang="tr-TR" altLang="tr-TR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has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decided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as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follows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in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compliance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with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the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i="1" u="sng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specificied</a:t>
            </a:r>
            <a:r>
              <a:rPr lang="tr-TR" altLang="tr-TR" sz="1800" i="1" u="sng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i="1" u="sng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area</a:t>
            </a:r>
            <a:r>
              <a:rPr lang="tr-TR" altLang="tr-TR" sz="1800" i="1" u="sng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as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student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(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incoming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/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outgoing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)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and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academic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staff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exchange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with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the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countries</a:t>
            </a:r>
            <a:r>
              <a:rPr lang="tr-TR" altLang="tr-TR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listed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below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.</a:t>
            </a:r>
            <a:endParaRPr lang="tr-TR" sz="18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726810"/>
              </p:ext>
            </p:extLst>
          </p:nvPr>
        </p:nvGraphicFramePr>
        <p:xfrm>
          <a:off x="395536" y="1772816"/>
          <a:ext cx="8229600" cy="478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1555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COUNTRY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AREA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COUNTRY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AREA</a:t>
                      </a:r>
                      <a:endParaRPr lang="tr-TR" sz="1000" dirty="0"/>
                    </a:p>
                  </a:txBody>
                  <a:tcPr/>
                </a:tc>
              </a:tr>
              <a:tr h="458081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Afghanistan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Brazil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 </a:t>
                      </a:r>
                    </a:p>
                  </a:txBody>
                  <a:tcPr/>
                </a:tc>
              </a:tr>
              <a:tr h="469006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Albania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Burundi</a:t>
                      </a:r>
                      <a:endParaRPr kumimoji="0" lang="tr-T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8081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Algeria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Canada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</a:txBody>
                  <a:tcPr/>
                </a:tc>
              </a:tr>
              <a:tr h="458081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Australia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 + </a:t>
                      </a:r>
                      <a:r>
                        <a:rPr lang="tr-TR" sz="1000" dirty="0" err="1" smtClean="0"/>
                        <a:t>Health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Chad</a:t>
                      </a:r>
                      <a:endParaRPr kumimoji="0" lang="tr-T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4546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Azerbaijan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Sciences+Engineering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+ </a:t>
                      </a:r>
                      <a:r>
                        <a:rPr lang="tr-TR" sz="1000" dirty="0" err="1" smtClean="0"/>
                        <a:t>Health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kumimoji="0" lang="tr-T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</a:txBody>
                  <a:tcPr/>
                </a:tc>
              </a:tr>
              <a:tr h="390857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Bangladesh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smtClean="0"/>
                        <a:t>Colombia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/>
                    </a:p>
                  </a:txBody>
                  <a:tcPr/>
                </a:tc>
              </a:tr>
              <a:tr h="824546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Belarus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Djibouti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/>
                    </a:p>
                  </a:txBody>
                  <a:tcPr/>
                </a:tc>
              </a:tr>
              <a:tr h="352120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Bosnia-Herzegovina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Egypt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551286"/>
              </p:ext>
            </p:extLst>
          </p:nvPr>
        </p:nvGraphicFramePr>
        <p:xfrm>
          <a:off x="395536" y="188640"/>
          <a:ext cx="8229600" cy="598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England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Kyrgyzstan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France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Libya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Gambia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Lebanon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Georgia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Sciences+Engineering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Physical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Sciences+Health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Macedonia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Malaysia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Engineering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Physical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Sciences+Social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Indonesia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Mongolia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Iraq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Montenegro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Morocco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Sciences+Engineering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Physical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Jordan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Zealand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Kazakhstan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Sciences+Engineering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Physical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Niger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Kosova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Kuwait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026633"/>
              </p:ext>
            </p:extLst>
          </p:nvPr>
        </p:nvGraphicFramePr>
        <p:xfrm>
          <a:off x="395536" y="184016"/>
          <a:ext cx="8229600" cy="657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2064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Philippines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Tajikistan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Pakistan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Thailand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Palestine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Tunis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Qatar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Turkmenistan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Romania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Engineering+Social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Uganda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Ukraine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Rwanda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Saudi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Arabia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Uzbekistan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Singapore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Yemen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2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Somalia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Zambia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Africa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Sudan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MEVLANA PARTNER UNIVERSITIES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tr-TR" dirty="0" smtClean="0"/>
              <a:t>1- Al Al-Bayt </a:t>
            </a:r>
            <a:r>
              <a:rPr lang="tr-TR" dirty="0" err="1" smtClean="0"/>
              <a:t>University</a:t>
            </a:r>
            <a:r>
              <a:rPr lang="tr-TR" dirty="0" smtClean="0"/>
              <a:t> (Jordan)</a:t>
            </a:r>
          </a:p>
          <a:p>
            <a:pPr marL="137160" indent="0">
              <a:buNone/>
            </a:pPr>
            <a:r>
              <a:rPr lang="tr-TR" dirty="0" smtClean="0"/>
              <a:t>2- </a:t>
            </a:r>
            <a:r>
              <a:rPr lang="tr-TR" dirty="0" err="1" smtClean="0"/>
              <a:t>Universiti</a:t>
            </a:r>
            <a:r>
              <a:rPr lang="tr-TR" dirty="0" smtClean="0"/>
              <a:t> </a:t>
            </a:r>
            <a:r>
              <a:rPr lang="tr-TR" dirty="0" err="1" smtClean="0"/>
              <a:t>Sains</a:t>
            </a:r>
            <a:r>
              <a:rPr lang="tr-TR" dirty="0" smtClean="0"/>
              <a:t> </a:t>
            </a:r>
            <a:r>
              <a:rPr lang="tr-TR" dirty="0" err="1" smtClean="0"/>
              <a:t>Islam</a:t>
            </a:r>
            <a:r>
              <a:rPr lang="tr-TR" dirty="0" smtClean="0"/>
              <a:t> </a:t>
            </a:r>
            <a:r>
              <a:rPr lang="tr-TR" dirty="0" err="1" smtClean="0"/>
              <a:t>Malaysia</a:t>
            </a:r>
            <a:r>
              <a:rPr lang="tr-TR" dirty="0" smtClean="0"/>
              <a:t> </a:t>
            </a:r>
          </a:p>
          <a:p>
            <a:pPr marL="137160" indent="0">
              <a:buNone/>
            </a:pPr>
            <a:r>
              <a:rPr lang="tr-TR" dirty="0" smtClean="0"/>
              <a:t>3- Odlar Yurdu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Azerbaijan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4- </a:t>
            </a:r>
            <a:r>
              <a:rPr lang="tr-TR" dirty="0" err="1" smtClean="0"/>
              <a:t>Syiah</a:t>
            </a:r>
            <a:r>
              <a:rPr lang="tr-TR" dirty="0" smtClean="0"/>
              <a:t> Kuala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Indonesia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5- International </a:t>
            </a:r>
            <a:r>
              <a:rPr lang="tr-TR" dirty="0" err="1" smtClean="0"/>
              <a:t>Islamic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Malaysia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6- International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Sarajevo</a:t>
            </a:r>
            <a:r>
              <a:rPr lang="tr-TR" dirty="0" smtClean="0"/>
              <a:t> (</a:t>
            </a:r>
            <a:r>
              <a:rPr lang="tr-TR" dirty="0" err="1" smtClean="0"/>
              <a:t>Bosnia-Herzegovina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7- Ahmet </a:t>
            </a:r>
            <a:r>
              <a:rPr lang="tr-TR" dirty="0" err="1" smtClean="0"/>
              <a:t>Yesevi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Kazakstan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8- </a:t>
            </a:r>
            <a:r>
              <a:rPr lang="tr-TR" dirty="0" err="1" smtClean="0"/>
              <a:t>Osh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Kyrgyzstan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33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MEVLANA PARTNER UNIVERSITIES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68152"/>
            <a:ext cx="8229600" cy="5717232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tr-TR" dirty="0" smtClean="0"/>
              <a:t>9-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Selangor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10- University of </a:t>
            </a:r>
            <a:r>
              <a:rPr lang="tr-TR" dirty="0" err="1" smtClean="0"/>
              <a:t>Putra</a:t>
            </a:r>
            <a:r>
              <a:rPr lang="tr-TR" dirty="0" smtClean="0"/>
              <a:t> </a:t>
            </a:r>
            <a:r>
              <a:rPr lang="tr-TR" dirty="0" err="1" smtClean="0"/>
              <a:t>Malaysia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11- </a:t>
            </a:r>
            <a:r>
              <a:rPr lang="tr-TR" dirty="0" err="1" smtClean="0"/>
              <a:t>Ibn</a:t>
            </a:r>
            <a:r>
              <a:rPr lang="tr-TR" dirty="0" smtClean="0"/>
              <a:t> </a:t>
            </a:r>
            <a:r>
              <a:rPr lang="tr-TR" dirty="0" err="1" smtClean="0"/>
              <a:t>Tofail</a:t>
            </a:r>
            <a:r>
              <a:rPr lang="tr-TR" dirty="0"/>
              <a:t> University (</a:t>
            </a:r>
            <a:r>
              <a:rPr lang="tr-TR" dirty="0" err="1" smtClean="0"/>
              <a:t>Morocco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12- Manas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Kyrgyzstan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13- </a:t>
            </a:r>
            <a:r>
              <a:rPr lang="tr-TR" dirty="0" err="1" smtClean="0"/>
              <a:t>Azerbaijan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14- </a:t>
            </a:r>
            <a:r>
              <a:rPr lang="tr-TR" dirty="0" err="1" smtClean="0"/>
              <a:t>Institut</a:t>
            </a:r>
            <a:r>
              <a:rPr lang="tr-TR" dirty="0" smtClean="0"/>
              <a:t> </a:t>
            </a:r>
            <a:r>
              <a:rPr lang="tr-TR" dirty="0" err="1" smtClean="0"/>
              <a:t>Teknologi</a:t>
            </a:r>
            <a:r>
              <a:rPr lang="tr-TR" dirty="0" smtClean="0"/>
              <a:t> </a:t>
            </a:r>
            <a:r>
              <a:rPr lang="tr-TR" dirty="0" err="1" smtClean="0"/>
              <a:t>Sepuluh</a:t>
            </a:r>
            <a:r>
              <a:rPr lang="tr-TR" dirty="0" smtClean="0"/>
              <a:t> </a:t>
            </a:r>
            <a:r>
              <a:rPr lang="tr-TR" dirty="0" err="1" smtClean="0"/>
              <a:t>Nopember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15- </a:t>
            </a:r>
            <a:r>
              <a:rPr lang="tr-TR" dirty="0" err="1" smtClean="0"/>
              <a:t>Caucasus</a:t>
            </a:r>
            <a:r>
              <a:rPr lang="tr-TR" dirty="0" smtClean="0"/>
              <a:t> International </a:t>
            </a:r>
            <a:r>
              <a:rPr lang="tr-TR" dirty="0" err="1" smtClean="0"/>
              <a:t>University</a:t>
            </a:r>
            <a:r>
              <a:rPr lang="tr-TR" dirty="0" smtClean="0"/>
              <a:t> (Georgia)</a:t>
            </a:r>
          </a:p>
          <a:p>
            <a:pPr marL="137160" indent="0">
              <a:buNone/>
            </a:pPr>
            <a:r>
              <a:rPr lang="tr-TR" dirty="0" smtClean="0"/>
              <a:t>16- L.N. </a:t>
            </a:r>
            <a:r>
              <a:rPr lang="tr-TR" dirty="0" err="1" smtClean="0"/>
              <a:t>Gumilyov</a:t>
            </a:r>
            <a:r>
              <a:rPr lang="tr-TR" dirty="0" smtClean="0"/>
              <a:t> </a:t>
            </a:r>
            <a:r>
              <a:rPr lang="tr-TR" dirty="0" err="1" smtClean="0"/>
              <a:t>Eurasian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Kazakstan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17-Kazakh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Agrarian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18- </a:t>
            </a:r>
            <a:r>
              <a:rPr lang="tr-TR" dirty="0" err="1" smtClean="0"/>
              <a:t>Nizhyn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University</a:t>
            </a:r>
          </a:p>
          <a:p>
            <a:pPr marL="137160" indent="0">
              <a:buNone/>
            </a:pPr>
            <a:r>
              <a:rPr lang="tr-TR" dirty="0" smtClean="0"/>
              <a:t>19- </a:t>
            </a:r>
            <a:r>
              <a:rPr lang="tr-TR" dirty="0" err="1" smtClean="0"/>
              <a:t>Bukhara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/>
              <a:t> </a:t>
            </a:r>
            <a:r>
              <a:rPr lang="tr-TR" dirty="0" err="1" smtClean="0"/>
              <a:t>Institute</a:t>
            </a:r>
            <a:endParaRPr lang="tr-TR" dirty="0"/>
          </a:p>
          <a:p>
            <a:pPr marL="137160" indent="0">
              <a:buNone/>
            </a:pPr>
            <a:r>
              <a:rPr lang="tr-TR" dirty="0" smtClean="0"/>
              <a:t>20- </a:t>
            </a:r>
            <a:r>
              <a:rPr lang="tr-TR" dirty="0" err="1" smtClean="0"/>
              <a:t>Dongduk</a:t>
            </a:r>
            <a:r>
              <a:rPr lang="tr-TR" dirty="0" smtClean="0"/>
              <a:t> </a:t>
            </a:r>
            <a:r>
              <a:rPr lang="tr-TR" dirty="0" err="1" smtClean="0"/>
              <a:t>Women’s</a:t>
            </a:r>
            <a:r>
              <a:rPr lang="tr-TR" dirty="0" smtClean="0"/>
              <a:t> University</a:t>
            </a:r>
          </a:p>
          <a:p>
            <a:pPr marL="137160" indent="0">
              <a:buNone/>
            </a:pPr>
            <a:r>
              <a:rPr lang="tr-TR" dirty="0" smtClean="0"/>
              <a:t>21- </a:t>
            </a:r>
            <a:r>
              <a:rPr lang="tr-TR" dirty="0" err="1" smtClean="0"/>
              <a:t>Manarat</a:t>
            </a:r>
            <a:r>
              <a:rPr lang="tr-TR" dirty="0" smtClean="0"/>
              <a:t> International University</a:t>
            </a:r>
          </a:p>
          <a:p>
            <a:pPr marL="137160" indent="0">
              <a:buNone/>
            </a:pPr>
            <a:r>
              <a:rPr lang="tr-TR" dirty="0" smtClean="0"/>
              <a:t>22- </a:t>
            </a:r>
            <a:r>
              <a:rPr lang="tr-TR" dirty="0" err="1" smtClean="0"/>
              <a:t>Asian</a:t>
            </a:r>
            <a:r>
              <a:rPr lang="tr-TR" dirty="0" smtClean="0"/>
              <a:t> University of </a:t>
            </a:r>
            <a:r>
              <a:rPr lang="tr-TR" dirty="0" err="1" smtClean="0"/>
              <a:t>Bangladesh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23- </a:t>
            </a:r>
            <a:r>
              <a:rPr lang="tr-TR" dirty="0" err="1" smtClean="0"/>
              <a:t>Sousse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24- </a:t>
            </a:r>
            <a:r>
              <a:rPr lang="tr-TR" dirty="0" err="1" smtClean="0"/>
              <a:t>Tunis</a:t>
            </a:r>
            <a:r>
              <a:rPr lang="tr-TR" dirty="0" smtClean="0"/>
              <a:t> El </a:t>
            </a:r>
            <a:r>
              <a:rPr lang="tr-TR" dirty="0" err="1" smtClean="0"/>
              <a:t>Manar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25- </a:t>
            </a:r>
            <a:r>
              <a:rPr lang="tr-TR" dirty="0" err="1" smtClean="0"/>
              <a:t>Kairouan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26- </a:t>
            </a:r>
            <a:r>
              <a:rPr lang="tr-TR" dirty="0" err="1" smtClean="0"/>
              <a:t>Sfax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27-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Sarajevo</a:t>
            </a:r>
            <a:r>
              <a:rPr lang="tr-TR" dirty="0" smtClean="0"/>
              <a:t> (</a:t>
            </a:r>
            <a:r>
              <a:rPr lang="tr-TR" dirty="0" err="1" smtClean="0"/>
              <a:t>Bosnia-Herzegovina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endParaRPr lang="tr-TR" dirty="0" smtClean="0"/>
          </a:p>
          <a:p>
            <a:pPr marL="13716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7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 DOCUMENTS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500034" y="1357298"/>
            <a:ext cx="8434416" cy="5000660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Candidate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Students</a:t>
            </a:r>
            <a:endParaRPr lang="tr-TR" sz="2000" i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Candidate</a:t>
            </a:r>
            <a:r>
              <a:rPr lang="tr-TR" sz="2000" b="1" dirty="0">
                <a:latin typeface="Book Antiqua" pitchFamily="18" charset="0"/>
              </a:rPr>
              <a:t> Application Form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Transcript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Certificate</a:t>
            </a:r>
            <a:r>
              <a:rPr lang="tr-TR" sz="2000" b="1" dirty="0">
                <a:latin typeface="Book Antiqua" pitchFamily="18" charset="0"/>
              </a:rPr>
              <a:t> of Language</a:t>
            </a:r>
          </a:p>
          <a:p>
            <a:pPr>
              <a:buFont typeface="Wingdings 2" pitchFamily="18" charset="2"/>
              <a:buNone/>
            </a:pPr>
            <a:r>
              <a:rPr lang="tr-TR" sz="2000" dirty="0"/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Confirmation</a:t>
            </a:r>
            <a:endParaRPr lang="tr-TR" sz="2000" i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>
                <a:latin typeface="Book Antiqua" pitchFamily="18" charset="0"/>
              </a:rPr>
              <a:t>Application Form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>
                <a:latin typeface="Book Antiqua" pitchFamily="18" charset="0"/>
              </a:rPr>
              <a:t>Learning </a:t>
            </a:r>
            <a:r>
              <a:rPr lang="tr-TR" sz="2000" b="1" dirty="0" err="1">
                <a:latin typeface="Book Antiqua" pitchFamily="18" charset="0"/>
              </a:rPr>
              <a:t>Agreement</a:t>
            </a:r>
            <a:r>
              <a:rPr lang="tr-TR" sz="2000" b="1" dirty="0">
                <a:latin typeface="Book Antiqua" pitchFamily="18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Letter</a:t>
            </a:r>
            <a:r>
              <a:rPr lang="tr-TR" sz="2000" b="1" dirty="0">
                <a:latin typeface="Book Antiqua" pitchFamily="18" charset="0"/>
              </a:rPr>
              <a:t> of </a:t>
            </a:r>
            <a:r>
              <a:rPr lang="tr-TR" sz="2000" b="1" dirty="0" err="1">
                <a:latin typeface="Book Antiqua" pitchFamily="18" charset="0"/>
              </a:rPr>
              <a:t>Acceptance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Arrival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smtClean="0">
                <a:latin typeface="Book Antiqua" pitchFamily="18" charset="0"/>
              </a:rPr>
              <a:t>Form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Student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err="1">
                <a:latin typeface="Book Antiqua" pitchFamily="18" charset="0"/>
              </a:rPr>
              <a:t>Declaration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>
                <a:latin typeface="Book Antiqua" pitchFamily="18" charset="0"/>
              </a:rPr>
              <a:t>Information Form</a:t>
            </a:r>
          </a:p>
          <a:p>
            <a:pPr>
              <a:buFont typeface="Wingdings 2" pitchFamily="18" charset="2"/>
              <a:buNone/>
            </a:pPr>
            <a:r>
              <a:rPr lang="tr-TR" sz="2000" dirty="0"/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Leaving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SDU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Student</a:t>
            </a:r>
            <a:r>
              <a:rPr lang="tr-TR" sz="2000" b="1" dirty="0">
                <a:latin typeface="Book Antiqua" pitchFamily="18" charset="0"/>
              </a:rPr>
              <a:t> Final Report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Student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err="1">
                <a:latin typeface="Book Antiqua" pitchFamily="18" charset="0"/>
              </a:rPr>
              <a:t>Declaration</a:t>
            </a:r>
            <a:r>
              <a:rPr lang="tr-TR" sz="2000" b="1" dirty="0">
                <a:latin typeface="Book Antiqua" pitchFamily="18" charset="0"/>
              </a:rPr>
              <a:t> of </a:t>
            </a:r>
            <a:r>
              <a:rPr lang="tr-TR" sz="2000" b="1" dirty="0" err="1">
                <a:latin typeface="Book Antiqua" pitchFamily="18" charset="0"/>
              </a:rPr>
              <a:t>Attendance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>
                <a:latin typeface="Book Antiqua" pitchFamily="18" charset="0"/>
              </a:rPr>
              <a:t>Activity Report (</a:t>
            </a:r>
            <a:r>
              <a:rPr lang="tr-TR" sz="2000" b="1" dirty="0" err="1">
                <a:latin typeface="Book Antiqua" pitchFamily="18" charset="0"/>
              </a:rPr>
              <a:t>for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err="1">
                <a:latin typeface="Book Antiqua" pitchFamily="18" charset="0"/>
              </a:rPr>
              <a:t>graduate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err="1">
                <a:latin typeface="Book Antiqua" pitchFamily="18" charset="0"/>
              </a:rPr>
              <a:t>students</a:t>
            </a:r>
            <a:r>
              <a:rPr lang="tr-TR" sz="2000" b="1" dirty="0" smtClean="0">
                <a:latin typeface="Book Antiqua" pitchFamily="18" charset="0"/>
              </a:rPr>
              <a:t>)</a:t>
            </a:r>
          </a:p>
          <a:p>
            <a:pPr marL="0" indent="0" algn="just">
              <a:buNone/>
            </a:pPr>
            <a:endParaRPr lang="tr-TR" sz="2000" b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tr-TR" sz="2000" b="1" dirty="0" err="1" smtClean="0">
                <a:latin typeface="Book Antiqua" pitchFamily="18" charset="0"/>
              </a:rPr>
              <a:t>Documents</a:t>
            </a:r>
            <a:r>
              <a:rPr lang="tr-TR" sz="2000" b="1" dirty="0" smtClean="0">
                <a:latin typeface="Book Antiqua" pitchFamily="18" charset="0"/>
              </a:rPr>
              <a:t> </a:t>
            </a:r>
            <a:r>
              <a:rPr lang="tr-TR" sz="2000" b="1" dirty="0" err="1" smtClean="0">
                <a:latin typeface="Book Antiqua" pitchFamily="18" charset="0"/>
              </a:rPr>
              <a:t>are</a:t>
            </a:r>
            <a:r>
              <a:rPr lang="tr-TR" sz="2000" b="1" dirty="0" smtClean="0">
                <a:latin typeface="Book Antiqua" pitchFamily="18" charset="0"/>
              </a:rPr>
              <a:t> </a:t>
            </a:r>
            <a:r>
              <a:rPr lang="tr-TR" sz="2000" b="1" dirty="0" err="1" smtClean="0">
                <a:latin typeface="Book Antiqua" pitchFamily="18" charset="0"/>
              </a:rPr>
              <a:t>avilable</a:t>
            </a:r>
            <a:r>
              <a:rPr lang="tr-TR" sz="2000" b="1" dirty="0" smtClean="0">
                <a:latin typeface="Book Antiqua" pitchFamily="18" charset="0"/>
              </a:rPr>
              <a:t> here </a:t>
            </a:r>
            <a:r>
              <a:rPr lang="tr-TR" sz="2000" b="1" dirty="0">
                <a:latin typeface="Book Antiqua" pitchFamily="18" charset="0"/>
              </a:rPr>
              <a:t>: </a:t>
            </a:r>
            <a:r>
              <a:rPr lang="tr-TR" sz="2200" b="1" dirty="0">
                <a:solidFill>
                  <a:srgbClr val="FF0000"/>
                </a:solidFill>
                <a:latin typeface="Book Antiqua" pitchFamily="18" charset="0"/>
              </a:rPr>
              <a:t>http://mevlana.sdu.edu.tr/en/dokumanlar/student</a:t>
            </a:r>
            <a:endParaRPr lang="tr-TR" sz="2000" b="1" dirty="0">
              <a:solidFill>
                <a:srgbClr val="FF0000"/>
              </a:solidFill>
              <a:latin typeface="Book Antiqua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832648" cy="611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0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3" y="333375"/>
            <a:ext cx="828059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aşlık 1"/>
          <p:cNvSpPr>
            <a:spLocks noGrp="1"/>
          </p:cNvSpPr>
          <p:nvPr>
            <p:ph type="title" idx="4294967295"/>
          </p:nvPr>
        </p:nvSpPr>
        <p:spPr>
          <a:xfrm>
            <a:off x="1403648" y="285750"/>
            <a:ext cx="6480720" cy="1223963"/>
          </a:xfrm>
        </p:spPr>
        <p:txBody>
          <a:bodyPr bIns="91440" anchor="b">
            <a:normAutofit fontScale="90000"/>
          </a:bodyPr>
          <a:lstStyle/>
          <a:p>
            <a:pPr eaLnBrk="1" hangingPunct="1">
              <a:defRPr/>
            </a:pPr>
            <a:r>
              <a:rPr lang="tr-TR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SULEYMAN DEMIREL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tr-TR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VERS</a:t>
            </a:r>
            <a:r>
              <a:rPr lang="tr-TR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0484" name="65 İçerik Yer Tutucusu"/>
          <p:cNvSpPr txBox="1">
            <a:spLocks/>
          </p:cNvSpPr>
          <p:nvPr/>
        </p:nvSpPr>
        <p:spPr bwMode="auto">
          <a:xfrm>
            <a:off x="1043608" y="1846789"/>
            <a:ext cx="39893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tr-TR" altLang="tr-TR" sz="2000" b="1" dirty="0">
                <a:latin typeface="Times New Roman" pitchFamily="18" charset="0"/>
              </a:rPr>
              <a:t>SDU </a:t>
            </a:r>
            <a:r>
              <a:rPr lang="tr-TR" altLang="tr-TR" sz="2000" b="1" dirty="0" err="1">
                <a:latin typeface="Times New Roman" pitchFamily="18" charset="0"/>
              </a:rPr>
              <a:t>was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founded</a:t>
            </a:r>
            <a:r>
              <a:rPr lang="tr-TR" altLang="tr-TR" sz="2000" b="1" dirty="0">
                <a:latin typeface="Times New Roman" pitchFamily="18" charset="0"/>
              </a:rPr>
              <a:t> as a </a:t>
            </a:r>
            <a:r>
              <a:rPr lang="tr-TR" altLang="tr-TR" sz="2000" b="1" dirty="0" err="1">
                <a:latin typeface="Times New Roman" pitchFamily="18" charset="0"/>
              </a:rPr>
              <a:t>state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university</a:t>
            </a:r>
            <a:r>
              <a:rPr lang="tr-TR" altLang="tr-TR" sz="2000" b="1" dirty="0">
                <a:latin typeface="Times New Roman" pitchFamily="18" charset="0"/>
              </a:rPr>
              <a:t> in 1992 </a:t>
            </a:r>
            <a:r>
              <a:rPr lang="tr-TR" altLang="tr-TR" sz="2000" b="1" dirty="0" err="1">
                <a:latin typeface="Times New Roman" pitchFamily="18" charset="0"/>
              </a:rPr>
              <a:t>and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named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after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the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nineth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president</a:t>
            </a:r>
            <a:r>
              <a:rPr lang="tr-TR" altLang="tr-TR" sz="2000" b="1" dirty="0">
                <a:latin typeface="Times New Roman" pitchFamily="18" charset="0"/>
              </a:rPr>
              <a:t> of </a:t>
            </a:r>
            <a:r>
              <a:rPr lang="tr-TR" altLang="tr-TR" sz="2000" b="1" dirty="0" err="1">
                <a:latin typeface="Times New Roman" pitchFamily="18" charset="0"/>
              </a:rPr>
              <a:t>Turkey</a:t>
            </a:r>
            <a:r>
              <a:rPr lang="tr-TR" altLang="tr-TR" sz="20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20485" name="65 İçerik Yer Tutucusu"/>
          <p:cNvSpPr txBox="1">
            <a:spLocks/>
          </p:cNvSpPr>
          <p:nvPr/>
        </p:nvSpPr>
        <p:spPr bwMode="auto">
          <a:xfrm>
            <a:off x="5292081" y="1773238"/>
            <a:ext cx="328042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Faculties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Colleges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Vocational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Schools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Graduate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Schools</a:t>
            </a:r>
            <a:endParaRPr lang="en-US" altLang="tr-TR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Centers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Nearly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41747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1700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academic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staff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7" y="3573016"/>
            <a:ext cx="4585791" cy="2497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RESIDENT PERMIT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/>
              <a:t> </a:t>
            </a:r>
            <a:r>
              <a:rPr lang="tr-TR" dirty="0" err="1"/>
              <a:t>Incoming</a:t>
            </a:r>
            <a:r>
              <a:rPr lang="tr-TR" dirty="0"/>
              <a:t> </a:t>
            </a:r>
            <a:r>
              <a:rPr lang="tr-TR" dirty="0" err="1"/>
              <a:t>student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apply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his/her </a:t>
            </a:r>
            <a:r>
              <a:rPr lang="tr-TR" dirty="0" err="1"/>
              <a:t>resident</a:t>
            </a:r>
            <a:r>
              <a:rPr lang="tr-TR" dirty="0"/>
              <a:t> </a:t>
            </a:r>
            <a:r>
              <a:rPr lang="tr-TR" dirty="0" err="1"/>
              <a:t>permit</a:t>
            </a:r>
            <a:r>
              <a:rPr lang="tr-TR" dirty="0"/>
              <a:t> in a </a:t>
            </a:r>
            <a:r>
              <a:rPr lang="tr-TR" dirty="0" err="1"/>
              <a:t>month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his/her </a:t>
            </a:r>
            <a:r>
              <a:rPr lang="tr-TR" dirty="0" err="1"/>
              <a:t>arrival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.  </a:t>
            </a:r>
          </a:p>
          <a:p>
            <a:pPr>
              <a:buNone/>
            </a:pPr>
            <a:endParaRPr lang="tr-TR" dirty="0"/>
          </a:p>
          <a:p>
            <a:pPr>
              <a:buFont typeface="Wingdings" pitchFamily="2" charset="2"/>
              <a:buChar char="q"/>
            </a:pPr>
            <a:r>
              <a:rPr lang="tr-TR" dirty="0"/>
              <a:t> </a:t>
            </a:r>
            <a:r>
              <a:rPr lang="tr-TR" dirty="0" err="1"/>
              <a:t>Incoming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bring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insurance</a:t>
            </a:r>
            <a:r>
              <a:rPr lang="tr-TR" dirty="0"/>
              <a:t> </a:t>
            </a:r>
            <a:r>
              <a:rPr lang="tr-TR" dirty="0" err="1"/>
              <a:t>documents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. 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insurance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valid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 </a:t>
            </a:r>
            <a:r>
              <a:rPr lang="tr-TR" dirty="0" err="1"/>
              <a:t>otherwise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 </a:t>
            </a:r>
            <a:r>
              <a:rPr lang="tr-TR" dirty="0" err="1"/>
              <a:t>will</a:t>
            </a:r>
            <a:r>
              <a:rPr lang="tr-TR" dirty="0"/>
              <a:t> pay </a:t>
            </a:r>
            <a:r>
              <a:rPr lang="tr-TR" dirty="0" err="1"/>
              <a:t>approx</a:t>
            </a:r>
            <a:r>
              <a:rPr lang="tr-TR" dirty="0"/>
              <a:t>. 600 TL </a:t>
            </a:r>
            <a:r>
              <a:rPr lang="tr-TR" dirty="0" err="1"/>
              <a:t>for</a:t>
            </a:r>
            <a:r>
              <a:rPr lang="tr-TR" dirty="0"/>
              <a:t> a </a:t>
            </a:r>
            <a:r>
              <a:rPr lang="tr-TR" dirty="0" err="1"/>
              <a:t>new</a:t>
            </a:r>
            <a:r>
              <a:rPr lang="tr-TR" dirty="0"/>
              <a:t>  </a:t>
            </a:r>
            <a:r>
              <a:rPr lang="tr-TR" dirty="0" err="1"/>
              <a:t>insurance</a:t>
            </a:r>
            <a:r>
              <a:rPr lang="tr-TR" dirty="0"/>
              <a:t>.)</a:t>
            </a:r>
          </a:p>
          <a:p>
            <a:pPr marL="8255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9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Documents</a:t>
            </a:r>
            <a:r>
              <a:rPr lang="tr-TR" dirty="0" smtClean="0"/>
              <a:t> </a:t>
            </a:r>
            <a:r>
              <a:rPr lang="tr-TR" dirty="0" err="1" smtClean="0"/>
              <a:t>Asked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Student</a:t>
            </a:r>
            <a:r>
              <a:rPr lang="tr-TR" dirty="0" smtClean="0"/>
              <a:t> </a:t>
            </a:r>
            <a:r>
              <a:rPr lang="tr-TR" dirty="0" err="1" smtClean="0"/>
              <a:t>Residence</a:t>
            </a:r>
            <a:r>
              <a:rPr lang="tr-TR" dirty="0" smtClean="0"/>
              <a:t> </a:t>
            </a:r>
            <a:r>
              <a:rPr lang="tr-TR" dirty="0" err="1" smtClean="0"/>
              <a:t>Permit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Online Application Form</a:t>
            </a:r>
          </a:p>
          <a:p>
            <a:r>
              <a:rPr lang="tr-TR" dirty="0" err="1" smtClean="0"/>
              <a:t>Original</a:t>
            </a:r>
            <a:r>
              <a:rPr lang="tr-TR" dirty="0" smtClean="0"/>
              <a:t> </a:t>
            </a:r>
            <a:r>
              <a:rPr lang="tr-TR" dirty="0" err="1" smtClean="0"/>
              <a:t>copy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photocopy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passport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travel</a:t>
            </a:r>
            <a:r>
              <a:rPr lang="tr-TR" dirty="0" smtClean="0"/>
              <a:t> </a:t>
            </a:r>
            <a:r>
              <a:rPr lang="tr-TR" dirty="0" err="1" smtClean="0"/>
              <a:t>document</a:t>
            </a:r>
            <a:endParaRPr lang="tr-TR" dirty="0" smtClean="0"/>
          </a:p>
          <a:p>
            <a:r>
              <a:rPr lang="tr-TR" dirty="0" err="1" smtClean="0"/>
              <a:t>Four</a:t>
            </a:r>
            <a:r>
              <a:rPr lang="tr-TR" dirty="0" smtClean="0"/>
              <a:t> </a:t>
            </a:r>
            <a:r>
              <a:rPr lang="tr-TR" dirty="0" err="1" smtClean="0"/>
              <a:t>Photos</a:t>
            </a:r>
            <a:endParaRPr lang="tr-TR" dirty="0" smtClean="0"/>
          </a:p>
          <a:p>
            <a:r>
              <a:rPr lang="tr-TR" dirty="0" err="1" smtClean="0"/>
              <a:t>Valid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Insurance</a:t>
            </a:r>
            <a:endParaRPr lang="tr-TR" dirty="0" smtClean="0"/>
          </a:p>
          <a:p>
            <a:r>
              <a:rPr lang="tr-TR" dirty="0" smtClean="0"/>
              <a:t>Mevlana </a:t>
            </a:r>
            <a:r>
              <a:rPr lang="tr-TR" dirty="0" err="1" smtClean="0"/>
              <a:t>Student</a:t>
            </a:r>
            <a:r>
              <a:rPr lang="tr-TR" dirty="0" smtClean="0"/>
              <a:t> </a:t>
            </a:r>
            <a:r>
              <a:rPr lang="tr-TR" dirty="0" err="1" smtClean="0"/>
              <a:t>Certificate</a:t>
            </a:r>
            <a:endParaRPr lang="tr-TR" dirty="0" smtClean="0"/>
          </a:p>
          <a:p>
            <a:r>
              <a:rPr lang="tr-TR" dirty="0" err="1" smtClean="0"/>
              <a:t>Document</a:t>
            </a:r>
            <a:r>
              <a:rPr lang="tr-TR" dirty="0" smtClean="0"/>
              <a:t> </a:t>
            </a:r>
            <a:r>
              <a:rPr lang="tr-TR" dirty="0" err="1" smtClean="0"/>
              <a:t>showing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adress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endParaRPr lang="tr-TR" dirty="0" smtClean="0"/>
          </a:p>
          <a:p>
            <a:r>
              <a:rPr lang="tr-TR" dirty="0" err="1" smtClean="0"/>
              <a:t>Residence</a:t>
            </a:r>
            <a:r>
              <a:rPr lang="tr-TR" dirty="0" smtClean="0"/>
              <a:t> </a:t>
            </a:r>
            <a:r>
              <a:rPr lang="tr-TR" dirty="0" err="1" smtClean="0"/>
              <a:t>Permit</a:t>
            </a:r>
            <a:r>
              <a:rPr lang="tr-TR" dirty="0" smtClean="0"/>
              <a:t> </a:t>
            </a:r>
            <a:r>
              <a:rPr lang="tr-TR" dirty="0" err="1" smtClean="0"/>
              <a:t>Card</a:t>
            </a:r>
            <a:r>
              <a:rPr lang="tr-TR" dirty="0" smtClean="0"/>
              <a:t> </a:t>
            </a:r>
            <a:r>
              <a:rPr lang="tr-TR" dirty="0" err="1" smtClean="0"/>
              <a:t>Fee</a:t>
            </a:r>
            <a:r>
              <a:rPr lang="tr-TR" dirty="0" smtClean="0"/>
              <a:t> </a:t>
            </a:r>
            <a:r>
              <a:rPr lang="tr-TR" dirty="0" err="1" smtClean="0"/>
              <a:t>Receipt</a:t>
            </a:r>
            <a:endParaRPr lang="tr-TR" dirty="0" smtClean="0"/>
          </a:p>
          <a:p>
            <a:r>
              <a:rPr lang="tr-TR" dirty="0" err="1" smtClean="0"/>
              <a:t>Income</a:t>
            </a:r>
            <a:r>
              <a:rPr lang="tr-TR" dirty="0" smtClean="0"/>
              <a:t> Statement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98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5 Dikdörtgen"/>
          <p:cNvSpPr>
            <a:spLocks noChangeArrowheads="1"/>
          </p:cNvSpPr>
          <p:nvPr/>
        </p:nvSpPr>
        <p:spPr bwMode="auto">
          <a:xfrm>
            <a:off x="285720" y="765175"/>
            <a:ext cx="835824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tr-TR" sz="5400" dirty="0"/>
              <a:t> 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EDUCATIONAL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EXPENCES</a:t>
            </a:r>
          </a:p>
        </p:txBody>
      </p:sp>
      <p:sp>
        <p:nvSpPr>
          <p:cNvPr id="8" name="9 Metin kutusu"/>
          <p:cNvSpPr txBox="1">
            <a:spLocks noChangeArrowheads="1"/>
          </p:cNvSpPr>
          <p:nvPr/>
        </p:nvSpPr>
        <p:spPr bwMode="auto">
          <a:xfrm>
            <a:off x="285721" y="2000240"/>
            <a:ext cx="850112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tr-TR" sz="2400" b="1" i="1" dirty="0">
              <a:latin typeface="Constanti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en-US" sz="2400" dirty="0"/>
              <a:t>During the exchange mobility, </a:t>
            </a:r>
            <a:r>
              <a:rPr lang="en-US" sz="2400" b="1" u="sng" dirty="0"/>
              <a:t>the participant students must pay the required tuition fee to their </a:t>
            </a:r>
            <a:r>
              <a:rPr lang="tr-TR" sz="2400" b="1" u="sng" dirty="0" err="1"/>
              <a:t>home</a:t>
            </a:r>
            <a:r>
              <a:rPr lang="en-US" sz="2400" b="1" u="sng" dirty="0"/>
              <a:t> higher educational institute.</a:t>
            </a:r>
            <a:endParaRPr lang="tr-TR" sz="2400" b="1" u="sng" dirty="0"/>
          </a:p>
          <a:p>
            <a:pPr marL="342900" indent="-342900" algn="just">
              <a:defRPr/>
            </a:pPr>
            <a:endParaRPr lang="tr-TR" sz="2400" b="1" u="sng" dirty="0"/>
          </a:p>
          <a:p>
            <a:pPr marL="342900" indent="-342900" algn="just">
              <a:defRPr/>
            </a:pPr>
            <a:endParaRPr lang="tr-TR" sz="2400" dirty="0"/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en-US" sz="2400" dirty="0"/>
              <a:t>During the exchange mobility, the participant students </a:t>
            </a:r>
            <a:r>
              <a:rPr lang="en-US" sz="2400" b="1" u="sng" dirty="0"/>
              <a:t>don’t pay any tuition fee to the </a:t>
            </a:r>
            <a:r>
              <a:rPr lang="tr-TR" sz="2400" b="1" u="sng" dirty="0" err="1"/>
              <a:t>host</a:t>
            </a:r>
            <a:r>
              <a:rPr lang="tr-TR" sz="2400" b="1" u="sng" dirty="0"/>
              <a:t> </a:t>
            </a:r>
            <a:r>
              <a:rPr lang="en-US" sz="2400" b="1" u="sng" dirty="0"/>
              <a:t>university</a:t>
            </a:r>
            <a:r>
              <a:rPr lang="en-US" sz="2400" dirty="0"/>
              <a:t>.</a:t>
            </a:r>
            <a:endParaRPr lang="tr-TR" sz="2400" dirty="0"/>
          </a:p>
          <a:p>
            <a:pPr marL="342900" indent="-342900" algn="just">
              <a:defRPr/>
            </a:pPr>
            <a:endParaRPr lang="tr-TR" sz="2400" dirty="0"/>
          </a:p>
          <a:p>
            <a:pPr>
              <a:defRPr/>
            </a:pPr>
            <a:r>
              <a:rPr lang="tr-TR" sz="2400" i="1" dirty="0">
                <a:latin typeface="Constantia" pitchFamily="18" charset="0"/>
              </a:rPr>
              <a:t> </a:t>
            </a:r>
            <a:r>
              <a:rPr lang="tr-TR" sz="2400" dirty="0">
                <a:latin typeface="Arial" pitchFamily="34" charset="0"/>
              </a:rPr>
              <a:t> </a:t>
            </a:r>
          </a:p>
          <a:p>
            <a:pPr>
              <a:defRPr/>
            </a:pPr>
            <a:endParaRPr lang="tr-TR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11 Dikdörtgen"/>
          <p:cNvSpPr>
            <a:spLocks noChangeArrowheads="1"/>
          </p:cNvSpPr>
          <p:nvPr/>
        </p:nvSpPr>
        <p:spPr bwMode="auto">
          <a:xfrm>
            <a:off x="611560" y="332656"/>
            <a:ext cx="7818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EXCHANGE OF ACADEMIC STAFF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9941" name="10 Dikdörtgen"/>
          <p:cNvSpPr>
            <a:spLocks noChangeArrowheads="1"/>
          </p:cNvSpPr>
          <p:nvPr/>
        </p:nvSpPr>
        <p:spPr bwMode="auto">
          <a:xfrm>
            <a:off x="611560" y="1340768"/>
            <a:ext cx="799288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Academic staff (professor, associate professor,  assistant professor,</a:t>
            </a:r>
            <a:r>
              <a:rPr lang="tr-TR" altLang="tr-TR" sz="2400" dirty="0"/>
              <a:t> </a:t>
            </a:r>
            <a:r>
              <a:rPr lang="en-US" altLang="tr-TR" sz="2400" dirty="0"/>
              <a:t>lecturer) can participate to </a:t>
            </a:r>
            <a:r>
              <a:rPr lang="en-US" altLang="tr-TR" sz="2400" dirty="0" err="1"/>
              <a:t>Mevlana</a:t>
            </a:r>
            <a:r>
              <a:rPr lang="en-US" altLang="tr-TR" sz="2400" dirty="0"/>
              <a:t> Exchange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.</a:t>
            </a:r>
            <a:endParaRPr lang="tr-TR" altLang="tr-TR" sz="24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Research assistants could only participate to </a:t>
            </a:r>
            <a:r>
              <a:rPr lang="en-US" altLang="tr-TR" sz="2400" dirty="0" err="1"/>
              <a:t>Mevlana</a:t>
            </a:r>
            <a:r>
              <a:rPr lang="en-US" altLang="tr-TR" sz="2400" dirty="0"/>
              <a:t> Exchange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 as a student not as an academic staff.</a:t>
            </a:r>
            <a:endParaRPr lang="tr-TR" altLang="tr-TR" sz="24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tr-TR" altLang="tr-TR" sz="2400" dirty="0" err="1"/>
              <a:t>Academic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staff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should</a:t>
            </a:r>
            <a:r>
              <a:rPr lang="tr-TR" altLang="tr-TR" sz="2400" dirty="0"/>
              <a:t>  </a:t>
            </a:r>
            <a:r>
              <a:rPr lang="tr-TR" altLang="tr-TR" sz="2400" dirty="0" err="1"/>
              <a:t>lecture</a:t>
            </a:r>
            <a:r>
              <a:rPr lang="tr-TR" altLang="tr-TR" sz="2400" dirty="0"/>
              <a:t> at </a:t>
            </a:r>
            <a:r>
              <a:rPr lang="tr-TR" altLang="tr-TR" sz="2400" dirty="0" err="1"/>
              <a:t>least</a:t>
            </a:r>
            <a:r>
              <a:rPr lang="tr-TR" altLang="tr-TR" sz="2400" dirty="0"/>
              <a:t> 6 </a:t>
            </a:r>
            <a:r>
              <a:rPr lang="tr-TR" altLang="tr-TR" sz="2400" dirty="0" err="1"/>
              <a:t>hours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per</a:t>
            </a:r>
            <a:r>
              <a:rPr lang="tr-TR" altLang="tr-TR" sz="2400" dirty="0"/>
              <a:t> a </a:t>
            </a:r>
            <a:r>
              <a:rPr lang="tr-TR" altLang="tr-TR" sz="2400" dirty="0" err="1"/>
              <a:t>week</a:t>
            </a:r>
            <a:r>
              <a:rPr lang="tr-TR" altLang="tr-TR" sz="2400" dirty="0"/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sz="2400" dirty="0" err="1"/>
              <a:t>Academic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staff</a:t>
            </a:r>
            <a:r>
              <a:rPr lang="tr-TR" altLang="tr-TR" sz="2400" dirty="0"/>
              <a:t> can </a:t>
            </a:r>
            <a:r>
              <a:rPr lang="tr-TR" altLang="tr-TR" sz="2400" dirty="0" err="1"/>
              <a:t>participate</a:t>
            </a:r>
            <a:r>
              <a:rPr lang="tr-TR" altLang="tr-TR" sz="2400" dirty="0"/>
              <a:t> Mevlana </a:t>
            </a:r>
            <a:r>
              <a:rPr lang="tr-TR" altLang="tr-TR" sz="2400" dirty="0" err="1"/>
              <a:t>programme</a:t>
            </a:r>
            <a:r>
              <a:rPr lang="tr-TR" altLang="tr-TR" sz="2400" dirty="0"/>
              <a:t> min. </a:t>
            </a:r>
            <a:r>
              <a:rPr lang="tr-TR" altLang="tr-TR" sz="2400" dirty="0" smtClean="0"/>
              <a:t>14 </a:t>
            </a:r>
            <a:r>
              <a:rPr lang="tr-TR" altLang="tr-TR" sz="2400" dirty="0" err="1" smtClean="0"/>
              <a:t>days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</a:t>
            </a:r>
            <a:r>
              <a:rPr lang="tr-TR" altLang="tr-TR" sz="2400" dirty="0" err="1"/>
              <a:t>max</a:t>
            </a:r>
            <a:r>
              <a:rPr lang="tr-TR" altLang="tr-TR" sz="2400" dirty="0"/>
              <a:t>. 3 </a:t>
            </a:r>
            <a:r>
              <a:rPr lang="tr-TR" altLang="tr-TR" sz="2400" dirty="0" err="1"/>
              <a:t>months</a:t>
            </a:r>
            <a:r>
              <a:rPr lang="tr-TR" altLang="tr-TR" sz="2400" dirty="0"/>
              <a:t>.</a:t>
            </a:r>
          </a:p>
          <a:p>
            <a:pPr algn="just"/>
            <a:endParaRPr lang="tr-TR" altLang="tr-TR" sz="2400" dirty="0"/>
          </a:p>
          <a:p>
            <a:pPr marL="285750" indent="-285750" algn="just"/>
            <a:endParaRPr lang="tr-TR" altLang="tr-TR" sz="2400" dirty="0"/>
          </a:p>
          <a:p>
            <a:pPr marL="285750" indent="-285750" algn="just"/>
            <a:endParaRPr lang="tr-TR" altLang="tr-TR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1476" y="357166"/>
            <a:ext cx="8229600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>
                <a:solidFill>
                  <a:schemeClr val="tx1"/>
                </a:solidFill>
              </a:rPr>
              <a:t>DOCUMENTS FOR ACADEMIC STAFF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357158" y="1428736"/>
            <a:ext cx="8577292" cy="5143536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Candidate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Academic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Staff</a:t>
            </a:r>
            <a:endParaRPr lang="tr-TR" sz="2000" i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2000" dirty="0" err="1"/>
              <a:t>Candidate</a:t>
            </a:r>
            <a:r>
              <a:rPr lang="tr-TR" sz="2000" dirty="0"/>
              <a:t> Application form</a:t>
            </a:r>
          </a:p>
          <a:p>
            <a:r>
              <a:rPr lang="tr-TR" sz="2000" dirty="0"/>
              <a:t>CV, </a:t>
            </a:r>
            <a:r>
              <a:rPr lang="tr-TR" sz="2000" dirty="0" err="1"/>
              <a:t>Annex</a:t>
            </a:r>
            <a:r>
              <a:rPr lang="tr-TR" sz="2000" dirty="0"/>
              <a:t> </a:t>
            </a:r>
          </a:p>
          <a:p>
            <a:r>
              <a:rPr lang="tr-TR" sz="2000" dirty="0" err="1"/>
              <a:t>Certificate</a:t>
            </a:r>
            <a:r>
              <a:rPr lang="tr-TR" sz="2000" dirty="0"/>
              <a:t> of Language</a:t>
            </a:r>
          </a:p>
          <a:p>
            <a:pPr>
              <a:buFont typeface="Wingdings 2" pitchFamily="18" charset="2"/>
              <a:buNone/>
            </a:pPr>
            <a:r>
              <a:rPr lang="tr-TR" sz="2000" dirty="0"/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Confirmation</a:t>
            </a:r>
            <a:endParaRPr lang="tr-TR" sz="2000" i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Staff</a:t>
            </a:r>
            <a:r>
              <a:rPr lang="tr-TR" sz="2000" dirty="0"/>
              <a:t> </a:t>
            </a:r>
            <a:r>
              <a:rPr lang="tr-TR" sz="2000" dirty="0" err="1"/>
              <a:t>Mobility</a:t>
            </a:r>
            <a:r>
              <a:rPr lang="tr-TR" sz="2000" dirty="0"/>
              <a:t> </a:t>
            </a:r>
            <a:r>
              <a:rPr lang="tr-TR" sz="2000" dirty="0" err="1"/>
              <a:t>Programme</a:t>
            </a:r>
            <a:endParaRPr lang="tr-TR" sz="2000" dirty="0"/>
          </a:p>
          <a:p>
            <a:r>
              <a:rPr lang="tr-TR" sz="2000" dirty="0" err="1"/>
              <a:t>Letter</a:t>
            </a:r>
            <a:r>
              <a:rPr lang="tr-TR" sz="2000" dirty="0"/>
              <a:t> of </a:t>
            </a:r>
            <a:r>
              <a:rPr lang="tr-TR" sz="2000" dirty="0" err="1"/>
              <a:t>Acceptance</a:t>
            </a:r>
            <a:endParaRPr lang="tr-TR" sz="2000" dirty="0"/>
          </a:p>
          <a:p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Staff</a:t>
            </a:r>
            <a:r>
              <a:rPr lang="tr-TR" sz="2000" dirty="0"/>
              <a:t> </a:t>
            </a:r>
            <a:r>
              <a:rPr lang="tr-TR" sz="2000" dirty="0" err="1"/>
              <a:t>Declaration</a:t>
            </a:r>
            <a:endParaRPr lang="tr-TR" sz="2000" dirty="0"/>
          </a:p>
          <a:p>
            <a:r>
              <a:rPr lang="tr-TR" sz="2000" dirty="0"/>
              <a:t>Information Form</a:t>
            </a:r>
          </a:p>
          <a:p>
            <a:pPr>
              <a:buFont typeface="Wingdings 2" pitchFamily="18" charset="2"/>
              <a:buNone/>
            </a:pPr>
            <a:r>
              <a:rPr lang="tr-TR" sz="2000" dirty="0"/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Leaving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SDU</a:t>
            </a:r>
          </a:p>
          <a:p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Staff</a:t>
            </a:r>
            <a:r>
              <a:rPr lang="tr-TR" sz="2000" dirty="0"/>
              <a:t> Final Report</a:t>
            </a:r>
          </a:p>
          <a:p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Staff</a:t>
            </a:r>
            <a:r>
              <a:rPr lang="tr-TR" sz="2000" dirty="0"/>
              <a:t> </a:t>
            </a:r>
            <a:r>
              <a:rPr lang="tr-TR" sz="2000" dirty="0" err="1"/>
              <a:t>Declaration</a:t>
            </a:r>
            <a:r>
              <a:rPr lang="tr-TR" sz="2000" dirty="0"/>
              <a:t> of </a:t>
            </a:r>
            <a:r>
              <a:rPr lang="tr-TR" sz="2000" dirty="0" err="1"/>
              <a:t>Attendance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008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Aday ÖE f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200"/>
            <a:ext cx="7056784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02" y="1052736"/>
            <a:ext cx="4959927" cy="5561856"/>
          </a:xfrm>
          <a:prstGeom prst="rect">
            <a:avLst/>
          </a:prstGeom>
        </p:spPr>
      </p:pic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CV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64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404664"/>
            <a:ext cx="583264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476250"/>
            <a:ext cx="79216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11 Dikdörtgen"/>
          <p:cNvSpPr>
            <a:spLocks noChangeArrowheads="1"/>
          </p:cNvSpPr>
          <p:nvPr/>
        </p:nvSpPr>
        <p:spPr bwMode="auto">
          <a:xfrm>
            <a:off x="500035" y="357166"/>
            <a:ext cx="81994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18150"/>
              </p:ext>
            </p:extLst>
          </p:nvPr>
        </p:nvGraphicFramePr>
        <p:xfrm>
          <a:off x="1524000" y="836713"/>
          <a:ext cx="6096000" cy="50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01590721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50358841"/>
                    </a:ext>
                  </a:extLst>
                </a:gridCol>
              </a:tblGrid>
              <a:tr h="7926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MEVLANA </a:t>
                      </a:r>
                      <a:r>
                        <a:rPr lang="tr-T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ACADEMIC CALENDAR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0664661"/>
                  </a:ext>
                </a:extLst>
              </a:tr>
              <a:tr h="1268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Application </a:t>
                      </a:r>
                      <a:r>
                        <a:rPr lang="tr-TR" dirty="0" err="1" smtClean="0"/>
                        <a:t>Dates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To</a:t>
                      </a:r>
                      <a:r>
                        <a:rPr lang="tr-TR" baseline="0" dirty="0" smtClean="0"/>
                        <a:t> be </a:t>
                      </a:r>
                      <a:r>
                        <a:rPr lang="tr-TR" baseline="0" dirty="0" err="1" smtClean="0"/>
                        <a:t>announced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by</a:t>
                      </a:r>
                      <a:r>
                        <a:rPr lang="tr-TR" baseline="0" dirty="0" smtClean="0"/>
                        <a:t> The </a:t>
                      </a:r>
                      <a:r>
                        <a:rPr lang="tr-TR" baseline="0" dirty="0" err="1" smtClean="0"/>
                        <a:t>Council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Higher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Education</a:t>
                      </a:r>
                      <a:endParaRPr lang="tr-T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smtClean="0"/>
                        <a:t>(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</a:rPr>
                        <a:t>sually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between February and March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tr-TR" sz="1600" baseline="0" dirty="0" err="1" smtClean="0">
                          <a:solidFill>
                            <a:srgbClr val="FF0000"/>
                          </a:solidFill>
                        </a:rPr>
                        <a:t>each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600" baseline="0" dirty="0" err="1" smtClean="0">
                          <a:solidFill>
                            <a:srgbClr val="FF0000"/>
                          </a:solidFill>
                        </a:rPr>
                        <a:t>year</a:t>
                      </a:r>
                      <a:r>
                        <a:rPr lang="tr-TR" baseline="0" dirty="0" smtClean="0"/>
                        <a:t>)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26772757"/>
                  </a:ext>
                </a:extLst>
              </a:tr>
              <a:tr h="1505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Sending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the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assessment</a:t>
                      </a:r>
                      <a:r>
                        <a:rPr lang="tr-TR" dirty="0"/>
                        <a:t> of </a:t>
                      </a:r>
                      <a:r>
                        <a:rPr lang="tr-TR" dirty="0" err="1"/>
                        <a:t>incoming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students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and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academic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staff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 err="1"/>
                        <a:t>to</a:t>
                      </a:r>
                      <a:r>
                        <a:rPr lang="tr-TR" dirty="0"/>
                        <a:t> SDU Mevlana Office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To</a:t>
                      </a:r>
                      <a:r>
                        <a:rPr lang="tr-TR" baseline="0" dirty="0" smtClean="0"/>
                        <a:t> be </a:t>
                      </a:r>
                      <a:r>
                        <a:rPr lang="tr-TR" baseline="0" dirty="0" err="1" smtClean="0"/>
                        <a:t>announced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by</a:t>
                      </a:r>
                      <a:r>
                        <a:rPr lang="tr-TR" baseline="0" dirty="0" smtClean="0"/>
                        <a:t> The </a:t>
                      </a:r>
                      <a:r>
                        <a:rPr lang="tr-TR" baseline="0" dirty="0" err="1" smtClean="0"/>
                        <a:t>Council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Higher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Education</a:t>
                      </a:r>
                      <a:endParaRPr lang="tr-TR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smtClean="0"/>
                        <a:t>(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</a:rPr>
                        <a:t>sually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between February and March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tr-TR" sz="1600" baseline="0" dirty="0" err="1" smtClean="0">
                          <a:solidFill>
                            <a:srgbClr val="FF0000"/>
                          </a:solidFill>
                        </a:rPr>
                        <a:t>each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600" baseline="0" dirty="0" err="1" smtClean="0">
                          <a:solidFill>
                            <a:srgbClr val="FF0000"/>
                          </a:solidFill>
                        </a:rPr>
                        <a:t>year</a:t>
                      </a:r>
                      <a:r>
                        <a:rPr lang="tr-TR" baseline="0" dirty="0" smtClean="0"/>
                        <a:t>)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21115131"/>
                  </a:ext>
                </a:extLst>
              </a:tr>
              <a:tr h="897768"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 idx="4294967295"/>
          </p:nvPr>
        </p:nvSpPr>
        <p:spPr>
          <a:xfrm>
            <a:off x="603250" y="285750"/>
            <a:ext cx="7353126" cy="766986"/>
          </a:xfrm>
        </p:spPr>
        <p:txBody>
          <a:bodyPr bIns="91440" anchor="b">
            <a:no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SDU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Metin Yer Tutucusu 2"/>
          <p:cNvSpPr>
            <a:spLocks noGrp="1"/>
          </p:cNvSpPr>
          <p:nvPr>
            <p:ph type="body" idx="4294967295"/>
          </p:nvPr>
        </p:nvSpPr>
        <p:spPr>
          <a:xfrm>
            <a:off x="467544" y="1268760"/>
            <a:ext cx="3960440" cy="4752628"/>
          </a:xfrm>
        </p:spPr>
        <p:txBody>
          <a:bodyPr/>
          <a:lstStyle/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en-US" altLang="tr-TR" sz="2400" kern="0" dirty="0">
                <a:latin typeface="Times New Roman" pitchFamily="18" charset="0"/>
                <a:cs typeface="Times New Roman" pitchFamily="18" charset="0"/>
              </a:rPr>
              <a:t>Dentistry</a:t>
            </a: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Faculty 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of Art and Sciences</a:t>
            </a: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Faculty of Fine Arts</a:t>
            </a: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Faculty 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of Economics and Administrative Sciences</a:t>
            </a: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Faculty of Engineering </a:t>
            </a:r>
            <a:endParaRPr lang="tr-TR" altLang="tr-TR" sz="2400" dirty="0">
              <a:latin typeface="Times New Roman" pitchFamily="18" charset="0"/>
              <a:cs typeface="Times New Roman" pitchFamily="18" charset="0"/>
            </a:endParaRP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tr-TR" altLang="tr-TR" sz="2400" dirty="0" err="1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Architectures</a:t>
            </a:r>
            <a:endParaRPr lang="tr-TR" altLang="tr-TR" sz="2400" dirty="0">
              <a:latin typeface="Times New Roman" pitchFamily="18" charset="0"/>
              <a:cs typeface="Times New Roman" pitchFamily="18" charset="0"/>
            </a:endParaRP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Education</a:t>
            </a:r>
            <a:endParaRPr lang="tr-TR" altLang="tr-TR" sz="2400" dirty="0">
              <a:solidFill>
                <a:srgbClr val="898989"/>
              </a:solidFill>
            </a:endParaRPr>
          </a:p>
          <a:p>
            <a:pPr marL="274638" indent="-274638" eaLnBrk="1" hangingPunct="1">
              <a:lnSpc>
                <a:spcPct val="90000"/>
              </a:lnSpc>
            </a:pPr>
            <a:endParaRPr lang="tr-TR" altLang="tr-TR" sz="2400" dirty="0">
              <a:solidFill>
                <a:srgbClr val="898989"/>
              </a:solidFill>
            </a:endParaRPr>
          </a:p>
          <a:p>
            <a:pPr marL="274638" indent="-274638" eaLnBrk="1" hangingPunct="1">
              <a:lnSpc>
                <a:spcPct val="90000"/>
              </a:lnSpc>
            </a:pPr>
            <a:endParaRPr lang="en-US" altLang="tr-TR" sz="3000" dirty="0">
              <a:solidFill>
                <a:srgbClr val="898989"/>
              </a:solidFill>
            </a:endParaRPr>
          </a:p>
        </p:txBody>
      </p:sp>
      <p:sp>
        <p:nvSpPr>
          <p:cNvPr id="6" name="Metin Yer Tutucusu 2"/>
          <p:cNvSpPr txBox="1">
            <a:spLocks/>
          </p:cNvSpPr>
          <p:nvPr/>
        </p:nvSpPr>
        <p:spPr bwMode="auto">
          <a:xfrm>
            <a:off x="4139952" y="1268760"/>
            <a:ext cx="4143375" cy="477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Divinity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Faculty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Technical Education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Medicine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Faculty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Health Sciences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Law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Communication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Pharmacy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Sport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Sciences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274638" indent="-2746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tr-TR" sz="2400" kern="0" dirty="0">
              <a:solidFill>
                <a:srgbClr val="898989"/>
              </a:solidFill>
              <a:latin typeface="+mn-lt"/>
            </a:endParaRPr>
          </a:p>
          <a:p>
            <a:pPr marL="274638" indent="-2746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000" kern="0" dirty="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11 Dikdörtgen"/>
          <p:cNvSpPr>
            <a:spLocks noChangeArrowheads="1"/>
          </p:cNvSpPr>
          <p:nvPr/>
        </p:nvSpPr>
        <p:spPr bwMode="auto">
          <a:xfrm>
            <a:off x="642910" y="571480"/>
            <a:ext cx="7962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DURATION OF EXCHANGE: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4037" name="Picture 7" descr="C:\Users\SONY\Desktop\Time-Travel-2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773238"/>
            <a:ext cx="8358245" cy="444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yagram 1"/>
          <p:cNvGraphicFramePr/>
          <p:nvPr>
            <p:extLst>
              <p:ext uri="{D42A27DB-BD31-4B8C-83A1-F6EECF244321}">
                <p14:modId xmlns:p14="http://schemas.microsoft.com/office/powerpoint/2010/main" val="1683183478"/>
              </p:ext>
            </p:extLst>
          </p:nvPr>
        </p:nvGraphicFramePr>
        <p:xfrm>
          <a:off x="428596" y="1643051"/>
          <a:ext cx="8358246" cy="380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151182"/>
            <a:ext cx="8229600" cy="1131910"/>
          </a:xfrm>
        </p:spPr>
        <p:txBody>
          <a:bodyPr/>
          <a:lstStyle/>
          <a:p>
            <a:pPr algn="ctr">
              <a:defRPr/>
            </a:pPr>
            <a:r>
              <a:rPr lang="tr-TR" dirty="0" err="1">
                <a:solidFill>
                  <a:schemeClr val="tx1"/>
                </a:solidFill>
              </a:rPr>
              <a:t>Finantial</a:t>
            </a:r>
            <a:r>
              <a:rPr lang="tr-TR" dirty="0">
                <a:solidFill>
                  <a:schemeClr val="tx1"/>
                </a:solidFill>
              </a:rPr>
              <a:t> S</a:t>
            </a:r>
            <a:r>
              <a:rPr lang="en-US" dirty="0" err="1">
                <a:solidFill>
                  <a:schemeClr val="tx1"/>
                </a:solidFill>
              </a:rPr>
              <a:t>upports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697595"/>
              </p:ext>
            </p:extLst>
          </p:nvPr>
        </p:nvGraphicFramePr>
        <p:xfrm>
          <a:off x="1115616" y="692696"/>
          <a:ext cx="6696744" cy="2402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0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4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/>
                        <a:t>For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smtClean="0"/>
                        <a:t>2018-2019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/>
                        <a:t>Academic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baseline="0" dirty="0" err="1"/>
                        <a:t>Year</a:t>
                      </a:r>
                      <a:endParaRPr lang="tr-TR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PAYMENT</a:t>
                      </a:r>
                    </a:p>
                    <a:p>
                      <a:pPr algn="ctr"/>
                      <a:r>
                        <a:rPr lang="tr-TR" sz="1800" dirty="0"/>
                        <a:t>(month/day)</a:t>
                      </a:r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TRAVEL</a:t>
                      </a:r>
                      <a:r>
                        <a:rPr lang="tr-TR" sz="1800" baseline="0" dirty="0"/>
                        <a:t> PAYMENT (MAX)</a:t>
                      </a:r>
                      <a:endParaRPr lang="tr-TR" sz="1800" dirty="0"/>
                    </a:p>
                  </a:txBody>
                  <a:tcPr marL="91446" marR="91446" marT="45728" marB="4572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tr-TR" sz="1800" dirty="0"/>
                        <a:t>INCOMING STUDENTS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1200 TL </a:t>
                      </a:r>
                      <a:r>
                        <a:rPr kumimoji="0"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</a:t>
                      </a:r>
                      <a:r>
                        <a:rPr kumimoji="0"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-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tr-TR" sz="1800" dirty="0"/>
                        <a:t>INCOMING ACADEMIC STAFF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~40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-</a:t>
                      </a:r>
                      <a:r>
                        <a:rPr lang="tr-TR" sz="1800" baseline="0" dirty="0"/>
                        <a:t> 50 TL</a:t>
                      </a:r>
                      <a:r>
                        <a:rPr lang="tr-TR" sz="1800" dirty="0"/>
                        <a:t> (</a:t>
                      </a:r>
                      <a:r>
                        <a:rPr kumimoji="0" lang="tr-T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</a:t>
                      </a:r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3000-4500TL</a:t>
                      </a:r>
                      <a:endParaRPr lang="tr-TR" sz="1800" dirty="0"/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5087" name="Metin kutusu 6"/>
          <p:cNvSpPr txBox="1">
            <a:spLocks noChangeArrowheads="1"/>
          </p:cNvSpPr>
          <p:nvPr/>
        </p:nvSpPr>
        <p:spPr bwMode="auto">
          <a:xfrm>
            <a:off x="376062" y="5180999"/>
            <a:ext cx="83918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altLang="tr-TR" dirty="0"/>
              <a:t> 8</a:t>
            </a:r>
            <a:r>
              <a:rPr lang="en-GB" altLang="tr-TR" dirty="0"/>
              <a:t>0% of the scholarship is paid </a:t>
            </a:r>
            <a:r>
              <a:rPr lang="tr-TR" altLang="tr-TR" dirty="0" err="1"/>
              <a:t>to</a:t>
            </a:r>
            <a:r>
              <a:rPr lang="tr-TR" altLang="tr-TR" dirty="0"/>
              <a:t> </a:t>
            </a:r>
            <a:r>
              <a:rPr lang="tr-TR" altLang="tr-TR" dirty="0" err="1"/>
              <a:t>students</a:t>
            </a:r>
            <a:r>
              <a:rPr lang="tr-TR" altLang="tr-TR" dirty="0"/>
              <a:t> in a </a:t>
            </a:r>
            <a:r>
              <a:rPr lang="tr-TR" altLang="tr-TR" dirty="0" err="1"/>
              <a:t>month</a:t>
            </a:r>
            <a:r>
              <a:rPr lang="tr-TR" altLang="tr-TR" dirty="0"/>
              <a:t> </a:t>
            </a:r>
            <a:r>
              <a:rPr lang="tr-TR" altLang="tr-TR" dirty="0" err="1"/>
              <a:t>after</a:t>
            </a:r>
            <a:r>
              <a:rPr lang="tr-TR" altLang="tr-TR" dirty="0"/>
              <a:t> </a:t>
            </a:r>
            <a:r>
              <a:rPr lang="tr-TR" altLang="tr-TR" dirty="0" err="1"/>
              <a:t>their</a:t>
            </a:r>
            <a:r>
              <a:rPr lang="tr-TR" altLang="tr-TR" dirty="0"/>
              <a:t> </a:t>
            </a:r>
            <a:r>
              <a:rPr lang="tr-TR" altLang="tr-TR" dirty="0" err="1"/>
              <a:t>arrival</a:t>
            </a:r>
            <a:r>
              <a:rPr lang="tr-TR" altLang="tr-TR" dirty="0"/>
              <a:t> </a:t>
            </a:r>
            <a:r>
              <a:rPr lang="tr-TR" altLang="tr-TR" dirty="0" err="1"/>
              <a:t>to</a:t>
            </a:r>
            <a:r>
              <a:rPr lang="tr-TR" altLang="tr-TR" dirty="0"/>
              <a:t> SDU</a:t>
            </a:r>
            <a:r>
              <a:rPr lang="en-GB" altLang="tr-TR" dirty="0"/>
              <a:t>. </a:t>
            </a:r>
            <a:r>
              <a:rPr lang="tr-TR" altLang="tr-TR" dirty="0" err="1"/>
              <a:t>The</a:t>
            </a:r>
            <a:r>
              <a:rPr lang="tr-TR" altLang="tr-TR" dirty="0"/>
              <a:t> rest of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scholarship</a:t>
            </a:r>
            <a:r>
              <a:rPr lang="tr-TR" altLang="tr-TR" dirty="0"/>
              <a:t> </a:t>
            </a:r>
            <a:r>
              <a:rPr lang="tr-TR" altLang="tr-TR" dirty="0" err="1"/>
              <a:t>will</a:t>
            </a:r>
            <a:r>
              <a:rPr lang="tr-TR" altLang="tr-TR" dirty="0"/>
              <a:t> be </a:t>
            </a:r>
            <a:r>
              <a:rPr lang="tr-TR" altLang="tr-TR" dirty="0" err="1"/>
              <a:t>paid</a:t>
            </a:r>
            <a:r>
              <a:rPr lang="tr-TR" altLang="tr-TR" dirty="0"/>
              <a:t> </a:t>
            </a:r>
            <a:r>
              <a:rPr lang="tr-TR" altLang="tr-TR" dirty="0" err="1"/>
              <a:t>based</a:t>
            </a:r>
            <a:r>
              <a:rPr lang="tr-TR" altLang="tr-TR" dirty="0"/>
              <a:t> on t</a:t>
            </a:r>
            <a:r>
              <a:rPr lang="en-GB" altLang="tr-TR" dirty="0"/>
              <a:t>he ratio of total credits of the succeeded courses to</a:t>
            </a:r>
            <a:r>
              <a:rPr lang="tr-TR" altLang="tr-TR" dirty="0"/>
              <a:t> </a:t>
            </a:r>
            <a:r>
              <a:rPr lang="en-GB" altLang="tr-TR" dirty="0"/>
              <a:t>the courses that the student is obliged to take</a:t>
            </a:r>
            <a:r>
              <a:rPr lang="tr-TR" altLang="tr-TR" dirty="0"/>
              <a:t>.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scholarship</a:t>
            </a:r>
            <a:r>
              <a:rPr lang="tr-TR" altLang="tr-TR" dirty="0"/>
              <a:t> </a:t>
            </a:r>
            <a:r>
              <a:rPr lang="tr-TR" altLang="tr-TR" dirty="0" err="1"/>
              <a:t>includes</a:t>
            </a:r>
            <a:r>
              <a:rPr lang="tr-TR" altLang="tr-TR" dirty="0"/>
              <a:t> </a:t>
            </a:r>
            <a:r>
              <a:rPr lang="tr-TR" altLang="tr-TR" dirty="0" err="1"/>
              <a:t>only</a:t>
            </a:r>
            <a:r>
              <a:rPr lang="tr-TR" altLang="tr-TR" dirty="0"/>
              <a:t> </a:t>
            </a:r>
            <a:r>
              <a:rPr lang="tr-TR" altLang="tr-TR" dirty="0" err="1"/>
              <a:t>for</a:t>
            </a:r>
            <a:r>
              <a:rPr lang="tr-TR" altLang="tr-TR" dirty="0"/>
              <a:t> </a:t>
            </a:r>
            <a:r>
              <a:rPr lang="tr-TR" altLang="tr-TR" b="1" u="sng" dirty="0" err="1"/>
              <a:t>four</a:t>
            </a:r>
            <a:r>
              <a:rPr lang="tr-TR" altLang="tr-TR" dirty="0"/>
              <a:t> </a:t>
            </a:r>
            <a:r>
              <a:rPr lang="tr-TR" altLang="tr-TR" dirty="0" err="1"/>
              <a:t>months</a:t>
            </a:r>
            <a:r>
              <a:rPr lang="tr-TR" alt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64147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PAYEMENT FOR ACADEMIC STAFF INCOMING (</a:t>
            </a:r>
            <a:r>
              <a:rPr lang="tr-T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2019-2020)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99782"/>
              </p:ext>
            </p:extLst>
          </p:nvPr>
        </p:nvGraphicFramePr>
        <p:xfrm>
          <a:off x="357158" y="1785926"/>
          <a:ext cx="8501122" cy="3589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7987"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Daily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Wage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987">
                <a:tc>
                  <a:txBody>
                    <a:bodyPr/>
                    <a:lstStyle/>
                    <a:p>
                      <a:r>
                        <a:rPr lang="tr-TR" dirty="0" err="1"/>
                        <a:t>Professor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50,00 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987">
                <a:tc>
                  <a:txBody>
                    <a:bodyPr/>
                    <a:lstStyle/>
                    <a:p>
                      <a:r>
                        <a:rPr lang="tr-TR" dirty="0" err="1"/>
                        <a:t>Associate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Professor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50,00TL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987">
                <a:tc>
                  <a:txBody>
                    <a:bodyPr/>
                    <a:lstStyle/>
                    <a:p>
                      <a:r>
                        <a:rPr lang="tr-TR" dirty="0" err="1"/>
                        <a:t>Assistant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Professor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50,00 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987">
                <a:tc>
                  <a:txBody>
                    <a:bodyPr/>
                    <a:lstStyle/>
                    <a:p>
                      <a:r>
                        <a:rPr lang="tr-TR" dirty="0" err="1"/>
                        <a:t>Lecturer</a:t>
                      </a:r>
                      <a:r>
                        <a:rPr lang="tr-TR" baseline="0" dirty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40,00 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TRAVEL EXPENSES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410995"/>
              </p:ext>
            </p:extLst>
          </p:nvPr>
        </p:nvGraphicFramePr>
        <p:xfrm>
          <a:off x="457200" y="1600200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COUNTRIES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PAYEMENT</a:t>
                      </a:r>
                      <a:r>
                        <a:rPr lang="tr-TR" baseline="0" dirty="0" smtClean="0"/>
                        <a:t> (MAX)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Azerbaijan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Bosnia-Herzegovina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Kazakstan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Kyrgyztan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Malaysia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Indonesia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Georgia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Jordan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Palestine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Russia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Ukraine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South </a:t>
                      </a:r>
                      <a:r>
                        <a:rPr lang="tr-TR" dirty="0" err="1" smtClean="0"/>
                        <a:t>Korea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Tunis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3000 TL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1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627784" y="324433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Arial Rounded MT Bold" pitchFamily="34" charset="0"/>
              </a:rPr>
              <a:t>SOCIAL </a:t>
            </a:r>
          </a:p>
          <a:p>
            <a:r>
              <a:rPr lang="tr-TR" sz="2000" b="1" dirty="0">
                <a:latin typeface="Arial Rounded MT Bold" pitchFamily="34" charset="0"/>
              </a:rPr>
              <a:t>          </a:t>
            </a:r>
            <a:r>
              <a:rPr lang="tr-TR" sz="2800" b="1" dirty="0">
                <a:latin typeface="Arial Rounded MT Bold" pitchFamily="34" charset="0"/>
              </a:rPr>
              <a:t>ACTIVITIES</a:t>
            </a:r>
            <a:endParaRPr lang="tr-TR" sz="2800" dirty="0"/>
          </a:p>
        </p:txBody>
      </p:sp>
      <p:pic>
        <p:nvPicPr>
          <p:cNvPr id="1026" name="Picture 2" descr="https://w3.sdu.edu.tr/SDU_Files/Images/yerleske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853149" cy="36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3.sdu.edu.tr/SDU_Files/Images/yerleske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518" y="148383"/>
            <a:ext cx="4456943" cy="30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dÃ¼ nevruz kutlamalarÄ±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198440"/>
            <a:ext cx="8064896" cy="26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SDU ATATÜRK SPORTS CENTER</a:t>
            </a:r>
          </a:p>
        </p:txBody>
      </p:sp>
      <p:pic>
        <p:nvPicPr>
          <p:cNvPr id="106498" name="Picture 2" descr="http://www.sahinlermermer.com/dokumanlar/sdu-kapali-spor-salon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124744"/>
            <a:ext cx="5198998" cy="344804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06500" name="Picture 4" descr="http://saglik.sdu.edu.tr/assets/uploads/sites/145/gallery/170_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73" y="3214686"/>
            <a:ext cx="4595845" cy="344688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260350"/>
            <a:ext cx="8147695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EKİM OLYMPIC POOL</a:t>
            </a:r>
          </a:p>
        </p:txBody>
      </p:sp>
      <p:pic>
        <p:nvPicPr>
          <p:cNvPr id="1026" name="Picture 2" descr="http://sportesisleri.sdu.edu.tr/assets/uploads/sites/346/other/6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153"/>
            <a:ext cx="4450335" cy="295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akspor.com/depo/RB/aw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949"/>
            <a:ext cx="4380928" cy="29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girdirakingazetesi.com.tr/upload/resimler/haber/IMG_05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67" y="4293096"/>
            <a:ext cx="5179181" cy="24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aşlık 1"/>
          <p:cNvSpPr>
            <a:spLocks noGrp="1"/>
          </p:cNvSpPr>
          <p:nvPr>
            <p:ph type="title" idx="4294967295"/>
          </p:nvPr>
        </p:nvSpPr>
        <p:spPr>
          <a:xfrm>
            <a:off x="251520" y="5949950"/>
            <a:ext cx="8892480" cy="676275"/>
          </a:xfrm>
        </p:spPr>
        <p:txBody>
          <a:bodyPr bIns="91440">
            <a:noAutofit/>
          </a:bodyPr>
          <a:lstStyle/>
          <a:p>
            <a:pPr eaLnBrk="1" hangingPunct="1">
              <a:defRPr/>
            </a:pPr>
            <a:r>
              <a:rPr lang="tr-T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1283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International Students 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SDU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40960" cy="525658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20688"/>
            <a:ext cx="864096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971600" y="404665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7E4342"/>
                </a:solidFill>
              </a:rPr>
              <a:t>MEVLANA INCOMING STUDENTS</a:t>
            </a:r>
            <a:br>
              <a:rPr lang="tr-TR" sz="3200" dirty="0">
                <a:solidFill>
                  <a:srgbClr val="7E4342"/>
                </a:solidFill>
              </a:rPr>
            </a:br>
            <a:endParaRPr lang="tr-TR" sz="3200" dirty="0">
              <a:solidFill>
                <a:srgbClr val="7E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278563" cy="496887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38478"/>
            <a:ext cx="4860032" cy="32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124744"/>
            <a:ext cx="4179812" cy="5733256"/>
          </a:xfrm>
          <a:prstGeom prst="rect">
            <a:avLst/>
          </a:prstGeom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67545" y="369888"/>
            <a:ext cx="8280920" cy="754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ACCOMODATION IN SDU</a:t>
            </a: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395537" y="1268759"/>
            <a:ext cx="4392487" cy="523320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2000" dirty="0" err="1">
                <a:latin typeface="Arial Rounded MT Bold" pitchFamily="34" charset="0"/>
              </a:rPr>
              <a:t>Incoming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students</a:t>
            </a:r>
            <a:r>
              <a:rPr lang="tr-TR" sz="2000" dirty="0">
                <a:latin typeface="Arial Rounded MT Bold" pitchFamily="34" charset="0"/>
              </a:rPr>
              <a:t> can </a:t>
            </a:r>
            <a:r>
              <a:rPr lang="tr-TR" sz="2000" dirty="0" err="1">
                <a:latin typeface="Arial Rounded MT Bold" pitchFamily="34" charset="0"/>
              </a:rPr>
              <a:t>accomodate</a:t>
            </a:r>
            <a:r>
              <a:rPr lang="tr-TR" sz="2000" dirty="0">
                <a:latin typeface="Arial Rounded MT Bold" pitchFamily="34" charset="0"/>
              </a:rPr>
              <a:t> in </a:t>
            </a:r>
            <a:r>
              <a:rPr lang="tr-TR" sz="2000" dirty="0" err="1">
                <a:latin typeface="Arial Rounded MT Bold" pitchFamily="34" charset="0"/>
              </a:rPr>
              <a:t>private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student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 smtClean="0">
                <a:latin typeface="Arial Rounded MT Bold" pitchFamily="34" charset="0"/>
              </a:rPr>
              <a:t>apartments</a:t>
            </a:r>
            <a:r>
              <a:rPr lang="tr-TR" sz="2000" dirty="0" smtClean="0">
                <a:latin typeface="Arial Rounded MT Bold" pitchFamily="34" charset="0"/>
              </a:rPr>
              <a:t>, Çiftçi Eğitim Merkezi in Central </a:t>
            </a:r>
            <a:r>
              <a:rPr lang="tr-TR" sz="2000" dirty="0" err="1" smtClean="0">
                <a:latin typeface="Arial Rounded MT Bold" pitchFamily="34" charset="0"/>
              </a:rPr>
              <a:t>Campus</a:t>
            </a:r>
            <a:r>
              <a:rPr lang="tr-TR" sz="2000" dirty="0" smtClean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or</a:t>
            </a:r>
            <a:r>
              <a:rPr lang="tr-TR" sz="2000" dirty="0">
                <a:latin typeface="Arial Rounded MT Bold" pitchFamily="34" charset="0"/>
              </a:rPr>
              <a:t> in </a:t>
            </a:r>
            <a:r>
              <a:rPr lang="tr-TR" sz="2000" dirty="0" err="1">
                <a:latin typeface="Arial Rounded MT Bold" pitchFamily="34" charset="0"/>
              </a:rPr>
              <a:t>private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dormitory</a:t>
            </a:r>
            <a:r>
              <a:rPr lang="tr-TR" sz="2000" dirty="0" smtClean="0">
                <a:latin typeface="Arial Rounded MT Bold" pitchFamily="34" charset="0"/>
              </a:rPr>
              <a:t>. </a:t>
            </a:r>
            <a:endParaRPr lang="tr-TR" sz="2000" dirty="0"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sz="2000" dirty="0" err="1">
                <a:latin typeface="Arial Rounded MT Bold" pitchFamily="34" charset="0"/>
              </a:rPr>
              <a:t>Incoming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academic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staff</a:t>
            </a:r>
            <a:r>
              <a:rPr lang="tr-TR" sz="2000" dirty="0">
                <a:latin typeface="Arial Rounded MT Bold" pitchFamily="34" charset="0"/>
              </a:rPr>
              <a:t> can </a:t>
            </a:r>
            <a:r>
              <a:rPr lang="tr-TR" sz="2000" dirty="0" err="1">
                <a:latin typeface="Arial Rounded MT Bold" pitchFamily="34" charset="0"/>
              </a:rPr>
              <a:t>accomodate</a:t>
            </a:r>
            <a:r>
              <a:rPr lang="tr-TR" sz="2000" dirty="0">
                <a:latin typeface="Arial Rounded MT Bold" pitchFamily="34" charset="0"/>
              </a:rPr>
              <a:t> in </a:t>
            </a:r>
            <a:r>
              <a:rPr lang="tr-TR" sz="2000" dirty="0" err="1">
                <a:latin typeface="Arial Rounded MT Bold" pitchFamily="34" charset="0"/>
              </a:rPr>
              <a:t>University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guest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house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located</a:t>
            </a:r>
            <a:r>
              <a:rPr lang="tr-TR" sz="2000" dirty="0">
                <a:latin typeface="Arial Rounded MT Bold" pitchFamily="34" charset="0"/>
              </a:rPr>
              <a:t> in </a:t>
            </a:r>
            <a:r>
              <a:rPr lang="tr-TR" sz="2000" dirty="0" err="1">
                <a:latin typeface="Arial Rounded MT Bold" pitchFamily="34" charset="0"/>
              </a:rPr>
              <a:t>University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and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city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center</a:t>
            </a:r>
            <a:r>
              <a:rPr lang="tr-TR" sz="2000" dirty="0">
                <a:latin typeface="Arial Rounded MT Bold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tr-TR" sz="2000" dirty="0" err="1">
                <a:latin typeface="Arial Rounded MT Bold" pitchFamily="34" charset="0"/>
              </a:rPr>
              <a:t>Programme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does</a:t>
            </a:r>
            <a:r>
              <a:rPr lang="tr-TR" sz="2000" dirty="0">
                <a:latin typeface="Arial Rounded MT Bold" pitchFamily="34" charset="0"/>
              </a:rPr>
              <a:t> not pay </a:t>
            </a:r>
            <a:r>
              <a:rPr lang="tr-TR" sz="2000" dirty="0" err="1">
                <a:latin typeface="Arial Rounded MT Bold" pitchFamily="34" charset="0"/>
              </a:rPr>
              <a:t>for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the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accomodation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expenses</a:t>
            </a:r>
            <a:r>
              <a:rPr lang="tr-TR" sz="2000" dirty="0">
                <a:latin typeface="Arial Rounded MT Bold" pitchFamily="34" charset="0"/>
              </a:rPr>
              <a:t>.</a:t>
            </a:r>
          </a:p>
          <a:p>
            <a:pPr marL="137160" indent="0" algn="just">
              <a:buNone/>
            </a:pPr>
            <a:endParaRPr lang="tr-TR" sz="2000" dirty="0">
              <a:latin typeface="Arial Rounded MT Bold" pitchFamily="34" charset="0"/>
            </a:endParaRPr>
          </a:p>
          <a:p>
            <a:pPr algn="just">
              <a:buFont typeface="Wingdings 2" pitchFamily="18" charset="2"/>
              <a:buNone/>
            </a:pPr>
            <a:endParaRPr lang="tr-TR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142853"/>
            <a:ext cx="7429552" cy="5000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dirty="0" err="1"/>
              <a:t>Marbling</a:t>
            </a:r>
            <a:r>
              <a:rPr lang="tr-TR" dirty="0"/>
              <a:t> Art</a:t>
            </a:r>
          </a:p>
        </p:txBody>
      </p:sp>
      <p:pic>
        <p:nvPicPr>
          <p:cNvPr id="491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3390171"/>
            <a:ext cx="9143999" cy="3467829"/>
          </a:xfrm>
          <a:noFill/>
        </p:spPr>
      </p:pic>
      <p:pic>
        <p:nvPicPr>
          <p:cNvPr id="49158" name="Picture 3" descr="C:\Users\MEVLANA\Desktop\SUNUM FOTOĞRAF\1601272_10151886134956121_877311386_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92696"/>
            <a:ext cx="46085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4" descr="C:\Users\MEVLANA\Desktop\SUNUM FOTOĞRAF\1009910_10151886136216121_30472826_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08513" y="620688"/>
            <a:ext cx="4486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18058"/>
          </a:xfrm>
        </p:spPr>
        <p:txBody>
          <a:bodyPr>
            <a:normAutofit fontScale="90000"/>
          </a:bodyPr>
          <a:lstStyle/>
          <a:p>
            <a:r>
              <a:rPr lang="tr-TR" dirty="0"/>
              <a:t>VISIT OF DAVRAZ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" y="857250"/>
            <a:ext cx="5792068" cy="6000749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57250"/>
            <a:ext cx="3779912" cy="33638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21088"/>
            <a:ext cx="334786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26" cy="6842224"/>
          </a:xfrm>
        </p:spPr>
      </p:pic>
      <p:sp>
        <p:nvSpPr>
          <p:cNvPr id="7" name="Başlık 6"/>
          <p:cNvSpPr>
            <a:spLocks noGrp="1"/>
          </p:cNvSpPr>
          <p:nvPr>
            <p:ph type="title"/>
          </p:nvPr>
        </p:nvSpPr>
        <p:spPr>
          <a:xfrm rot="20715856">
            <a:off x="179512" y="1844824"/>
            <a:ext cx="2314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EĞİRDİR</a:t>
            </a:r>
          </a:p>
        </p:txBody>
      </p:sp>
    </p:spTree>
    <p:extLst>
      <p:ext uri="{BB962C8B-B14F-4D97-AF65-F5344CB8AC3E}">
        <p14:creationId xmlns:p14="http://schemas.microsoft.com/office/powerpoint/2010/main" val="16433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MORE INFORMATION AND THE DOCUMENTS</a:t>
            </a:r>
          </a:p>
        </p:txBody>
      </p:sp>
      <p:sp>
        <p:nvSpPr>
          <p:cNvPr id="54275" name="2 İçerik Yer Tutucusu"/>
          <p:cNvSpPr>
            <a:spLocks noGrp="1"/>
          </p:cNvSpPr>
          <p:nvPr>
            <p:ph idx="1"/>
          </p:nvPr>
        </p:nvSpPr>
        <p:spPr>
          <a:xfrm>
            <a:off x="223515" y="5445224"/>
            <a:ext cx="8463285" cy="1412776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tr-TR" altLang="tr-TR" b="1" dirty="0">
                <a:latin typeface="Times New Roman" pitchFamily="18" charset="0"/>
              </a:rPr>
              <a:t>Web Adres: </a:t>
            </a:r>
            <a:r>
              <a:rPr lang="tr-TR" altLang="tr-TR" dirty="0">
                <a:latin typeface="Times New Roman" pitchFamily="18" charset="0"/>
              </a:rPr>
              <a:t>http: mevlana.sdu.edu.tr</a:t>
            </a:r>
          </a:p>
          <a:p>
            <a:pPr algn="ctr">
              <a:buFont typeface="Wingdings 2" pitchFamily="18" charset="2"/>
              <a:buNone/>
            </a:pPr>
            <a:r>
              <a:rPr lang="tr-TR" altLang="tr-TR" b="1" dirty="0">
                <a:latin typeface="Times New Roman" pitchFamily="18" charset="0"/>
              </a:rPr>
              <a:t>E-mail: </a:t>
            </a:r>
            <a:r>
              <a:rPr lang="tr-TR" altLang="tr-TR" dirty="0">
                <a:latin typeface="Times New Roman" pitchFamily="18" charset="0"/>
              </a:rPr>
              <a:t>mevlana@sdu.edu.tr</a:t>
            </a:r>
          </a:p>
          <a:p>
            <a:pPr algn="ctr">
              <a:buFont typeface="Wingdings 2" pitchFamily="18" charset="2"/>
              <a:buNone/>
            </a:pPr>
            <a:r>
              <a:rPr lang="tr-TR" altLang="tr-TR" b="1" dirty="0">
                <a:latin typeface="Times New Roman" pitchFamily="18" charset="0"/>
              </a:rPr>
              <a:t>Phone: </a:t>
            </a:r>
            <a:r>
              <a:rPr lang="tr-TR" altLang="tr-TR" dirty="0">
                <a:latin typeface="Times New Roman" pitchFamily="18" charset="0"/>
              </a:rPr>
              <a:t>00 90 246 211 82 76 – 77 </a:t>
            </a:r>
            <a:endParaRPr lang="tr-TR" altLang="tr-TR" dirty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endParaRPr lang="tr-TR" altLang="tr-TR" dirty="0"/>
          </a:p>
          <a:p>
            <a:pPr>
              <a:buFont typeface="Arial" charset="0"/>
              <a:buNone/>
            </a:pPr>
            <a:endParaRPr lang="tr-TR" altLang="tr-TR" dirty="0"/>
          </a:p>
          <a:p>
            <a:pPr>
              <a:buFont typeface="Arial" charset="0"/>
              <a:buNone/>
            </a:pPr>
            <a:endParaRPr lang="tr-TR" alt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5" y="1484783"/>
            <a:ext cx="8463285" cy="388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IS MEVLANA?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3857620" y="1214422"/>
            <a:ext cx="5106868" cy="5429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 lnSpcReduction="2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400" dirty="0"/>
              <a:t>Mevlana has</a:t>
            </a:r>
            <a:r>
              <a:rPr lang="en-US" sz="2400" dirty="0"/>
              <a:t> not make</a:t>
            </a:r>
            <a:r>
              <a:rPr lang="tr-TR" sz="2400" dirty="0"/>
              <a:t> </a:t>
            </a:r>
            <a:r>
              <a:rPr lang="en-US" sz="2400" dirty="0"/>
              <a:t>any discrimination between people as indicated in his verse “Come, come whoever you are.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UNESCO, due to the 800th anniversary of </a:t>
            </a:r>
            <a:r>
              <a:rPr lang="en-US" sz="2400" dirty="0" err="1"/>
              <a:t>Mevlana’s</a:t>
            </a:r>
            <a:r>
              <a:rPr lang="en-US" sz="2400" dirty="0"/>
              <a:t> birth, declared the</a:t>
            </a:r>
            <a:r>
              <a:rPr lang="tr-TR" sz="2400" dirty="0"/>
              <a:t> </a:t>
            </a:r>
            <a:r>
              <a:rPr lang="en-US" sz="2400" dirty="0"/>
              <a:t>year 2007 as </a:t>
            </a:r>
            <a:r>
              <a:rPr lang="en-US" sz="2400" dirty="0" err="1"/>
              <a:t>Mevlana</a:t>
            </a:r>
            <a:r>
              <a:rPr lang="en-US" sz="2400" dirty="0"/>
              <a:t> and Tolerance year.</a:t>
            </a:r>
            <a:r>
              <a:rPr lang="tr-TR" sz="2400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 </a:t>
            </a:r>
            <a:r>
              <a:rPr lang="en-US" sz="2400" dirty="0" err="1"/>
              <a:t>Mevlana</a:t>
            </a:r>
            <a:r>
              <a:rPr lang="en-US" sz="2400" dirty="0"/>
              <a:t> attributed great importance to “change” in his philosophy</a:t>
            </a:r>
            <a:r>
              <a:rPr lang="tr-TR" sz="2400" dirty="0"/>
              <a:t> </a:t>
            </a:r>
            <a:r>
              <a:rPr lang="en-US" sz="2400" dirty="0"/>
              <a:t>throughout his life</a:t>
            </a:r>
            <a:endParaRPr lang="tr-TR" sz="2400" dirty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He is also the author of the important works like </a:t>
            </a:r>
            <a:r>
              <a:rPr lang="en-US" sz="2400" i="1" dirty="0" err="1"/>
              <a:t>Masnavi</a:t>
            </a:r>
            <a:r>
              <a:rPr lang="en-US" sz="2400" i="1" dirty="0"/>
              <a:t>, Divan-</a:t>
            </a:r>
            <a:r>
              <a:rPr lang="en-US" sz="2400" i="1" dirty="0" err="1"/>
              <a:t>ı</a:t>
            </a:r>
            <a:r>
              <a:rPr lang="en-US" sz="2400" i="1" dirty="0"/>
              <a:t> </a:t>
            </a:r>
            <a:r>
              <a:rPr lang="en-US" sz="2400" i="1" dirty="0" err="1"/>
              <a:t>Kebir</a:t>
            </a:r>
            <a:r>
              <a:rPr lang="en-US" sz="2400" i="1" dirty="0"/>
              <a:t>, </a:t>
            </a:r>
            <a:r>
              <a:rPr lang="en-US" sz="2400" i="1" dirty="0" err="1"/>
              <a:t>Fihi</a:t>
            </a:r>
            <a:r>
              <a:rPr lang="en-US" sz="2400" i="1" dirty="0"/>
              <a:t> </a:t>
            </a:r>
            <a:r>
              <a:rPr lang="en-US" sz="2400" i="1" dirty="0" err="1"/>
              <a:t>Mafih</a:t>
            </a:r>
            <a:r>
              <a:rPr lang="en-US" sz="2400" i="1" dirty="0"/>
              <a:t>, </a:t>
            </a:r>
            <a:r>
              <a:rPr lang="en-US" sz="2400" i="1" dirty="0" err="1"/>
              <a:t>Mektubat</a:t>
            </a:r>
            <a:r>
              <a:rPr lang="en-US" sz="2400" dirty="0"/>
              <a:t> and </a:t>
            </a:r>
            <a:r>
              <a:rPr lang="en-US" sz="2400" i="1" dirty="0" err="1"/>
              <a:t>Mecalis-i</a:t>
            </a:r>
            <a:r>
              <a:rPr lang="en-US" sz="2400" i="1" dirty="0"/>
              <a:t> </a:t>
            </a:r>
            <a:r>
              <a:rPr lang="en-US" sz="2400" i="1" dirty="0" err="1"/>
              <a:t>Seba</a:t>
            </a:r>
            <a:r>
              <a:rPr lang="en-US" sz="2400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18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14422"/>
            <a:ext cx="3744416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539552" y="260648"/>
            <a:ext cx="82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MEVLANA EXCHANGE PROGRAMME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8425185" cy="2376264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09161" cy="4896544"/>
          </a:xfrm>
        </p:spPr>
        <p:txBody>
          <a:bodyPr/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Mevlana Exchange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staff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Turkish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countries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899591" y="620713"/>
            <a:ext cx="7849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FFERENCE W</a:t>
            </a:r>
            <a:r>
              <a:rPr 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 OTHER </a:t>
            </a:r>
            <a:endParaRPr 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</a:t>
            </a: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PROGRAMMES:</a:t>
            </a:r>
            <a:endParaRPr 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tr-TR" sz="54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2773" name="9 Metin kutusu"/>
          <p:cNvSpPr txBox="1">
            <a:spLocks noChangeArrowheads="1"/>
          </p:cNvSpPr>
          <p:nvPr/>
        </p:nvSpPr>
        <p:spPr bwMode="auto">
          <a:xfrm>
            <a:off x="737926" y="1641111"/>
            <a:ext cx="81724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tr-TR" sz="2400" dirty="0"/>
              <a:t> 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Offer</a:t>
            </a:r>
            <a:r>
              <a:rPr lang="tr-TR" altLang="tr-TR" sz="2400" dirty="0"/>
              <a:t> </a:t>
            </a:r>
            <a:r>
              <a:rPr lang="en-US" altLang="tr-TR" sz="2400" dirty="0"/>
              <a:t>the opportunity of studying or teaching in any University in the world.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There isn’t any geographical boundaries.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Opportunity of non-refundable grant.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Mevlana Exchange </a:t>
            </a:r>
            <a:r>
              <a:rPr lang="tr-TR" altLang="tr-TR" sz="2400" dirty="0" err="1"/>
              <a:t>Programme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includes</a:t>
            </a:r>
            <a:r>
              <a:rPr lang="tr-TR" altLang="tr-TR" sz="2400" dirty="0"/>
              <a:t> </a:t>
            </a:r>
            <a:r>
              <a:rPr lang="tr-TR" altLang="tr-TR" sz="2400" dirty="0" smtClean="0"/>
              <a:t>65 </a:t>
            </a:r>
            <a:r>
              <a:rPr lang="tr-TR" altLang="tr-TR" sz="2400" dirty="0" err="1" smtClean="0"/>
              <a:t>countries</a:t>
            </a:r>
            <a:r>
              <a:rPr lang="tr-TR" altLang="tr-TR" sz="2400" dirty="0" smtClean="0"/>
              <a:t>.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The participants of </a:t>
            </a:r>
            <a:r>
              <a:rPr lang="en-US" altLang="tr-TR" sz="2400" dirty="0" err="1"/>
              <a:t>Mevlana</a:t>
            </a:r>
            <a:r>
              <a:rPr lang="en-US" altLang="tr-TR" sz="2400" dirty="0"/>
              <a:t> Exchange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 can also participate in other Exchange </a:t>
            </a:r>
            <a:r>
              <a:rPr lang="en-US" altLang="tr-TR" sz="2400" dirty="0" err="1"/>
              <a:t>programmes</a:t>
            </a:r>
            <a:r>
              <a:rPr lang="en-US" altLang="tr-TR" sz="2400" dirty="0"/>
              <a:t>. </a:t>
            </a:r>
            <a:endParaRPr lang="tr-TR" alt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11 Dikdörtgen"/>
          <p:cNvSpPr>
            <a:spLocks noChangeArrowheads="1"/>
          </p:cNvSpPr>
          <p:nvPr/>
        </p:nvSpPr>
        <p:spPr bwMode="auto">
          <a:xfrm>
            <a:off x="302695" y="260648"/>
            <a:ext cx="83531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MEVLANA EXCHANGE PROGRAMME B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LATERAL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AGREEMENT 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Metin kutusu 1"/>
          <p:cNvSpPr txBox="1"/>
          <p:nvPr/>
        </p:nvSpPr>
        <p:spPr>
          <a:xfrm>
            <a:off x="282316" y="2204864"/>
            <a:ext cx="849719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tr-TR" sz="2400" dirty="0"/>
              <a:t>A </a:t>
            </a:r>
            <a:r>
              <a:rPr lang="en-US" sz="2400" dirty="0"/>
              <a:t>valid  bilateral agreement</a:t>
            </a:r>
            <a:r>
              <a:rPr lang="tr-TR" sz="2400" dirty="0"/>
              <a:t> is </a:t>
            </a:r>
            <a:r>
              <a:rPr lang="tr-TR" sz="2400" dirty="0" err="1"/>
              <a:t>required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en-US" sz="2400" dirty="0"/>
              <a:t>student and academic staff </a:t>
            </a:r>
            <a:r>
              <a:rPr lang="tr-TR" sz="2400" dirty="0"/>
              <a:t>e</a:t>
            </a:r>
            <a:r>
              <a:rPr lang="en-US" sz="2400" dirty="0" err="1"/>
              <a:t>xchang</a:t>
            </a:r>
            <a:r>
              <a:rPr lang="tr-TR" sz="2400" dirty="0"/>
              <a:t>e.</a:t>
            </a:r>
          </a:p>
          <a:p>
            <a:pPr marL="342900" lvl="1" indent="-342900">
              <a:buFont typeface="Wingdings" pitchFamily="2" charset="2"/>
              <a:buChar char="q"/>
              <a:defRPr/>
            </a:pPr>
            <a:r>
              <a:rPr lang="en-US" sz="2400" dirty="0"/>
              <a:t>The bilateral agreements is valid for five</a:t>
            </a:r>
            <a:r>
              <a:rPr lang="tr-TR" sz="2400" dirty="0"/>
              <a:t> </a:t>
            </a:r>
            <a:r>
              <a:rPr lang="en-US" sz="2400" dirty="0"/>
              <a:t>years.</a:t>
            </a:r>
            <a:endParaRPr lang="tr-TR" sz="2400" dirty="0"/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dirty="0"/>
              <a:t>The institutes can make an additional Protocol to</a:t>
            </a:r>
            <a:r>
              <a:rPr lang="tr-TR" sz="2400" dirty="0"/>
              <a:t> </a:t>
            </a:r>
            <a:r>
              <a:rPr lang="en-US" sz="2400" dirty="0"/>
              <a:t>indicate the responsibility of foreign universities. </a:t>
            </a:r>
            <a:endParaRPr lang="tr-TR" sz="2400" dirty="0"/>
          </a:p>
          <a:p>
            <a:pPr marL="342900" lvl="1" indent="-342900">
              <a:buFont typeface="Wingdings" pitchFamily="2" charset="2"/>
              <a:buChar char="q"/>
            </a:pPr>
            <a:r>
              <a:rPr lang="tr-TR" sz="2400" dirty="0" err="1"/>
              <a:t>Suleyman</a:t>
            </a:r>
            <a:r>
              <a:rPr lang="tr-TR" sz="2400" dirty="0"/>
              <a:t> Demirel </a:t>
            </a:r>
            <a:r>
              <a:rPr lang="tr-TR" sz="2400" dirty="0" err="1"/>
              <a:t>University</a:t>
            </a:r>
            <a:r>
              <a:rPr lang="tr-TR" sz="2400" dirty="0"/>
              <a:t> has </a:t>
            </a:r>
            <a:r>
              <a:rPr lang="tr-TR" sz="2400" dirty="0" smtClean="0"/>
              <a:t>27 </a:t>
            </a:r>
            <a:r>
              <a:rPr lang="tr-TR" sz="2400" dirty="0" err="1"/>
              <a:t>bilateral</a:t>
            </a:r>
            <a:r>
              <a:rPr lang="tr-TR" sz="2400" dirty="0"/>
              <a:t> </a:t>
            </a:r>
            <a:r>
              <a:rPr lang="tr-TR" sz="2400" dirty="0" err="1"/>
              <a:t>agreements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smtClean="0"/>
              <a:t>15 </a:t>
            </a:r>
            <a:r>
              <a:rPr lang="tr-TR" sz="2400" dirty="0" err="1"/>
              <a:t>different</a:t>
            </a:r>
            <a:r>
              <a:rPr lang="tr-TR" sz="2400" dirty="0"/>
              <a:t> </a:t>
            </a:r>
            <a:r>
              <a:rPr lang="tr-TR" sz="2400" dirty="0" err="1"/>
              <a:t>countries</a:t>
            </a:r>
            <a:r>
              <a:rPr lang="tr-TR" sz="2400" dirty="0"/>
              <a:t>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tr-TR" sz="2400" dirty="0" err="1"/>
              <a:t>Suleyman</a:t>
            </a:r>
            <a:r>
              <a:rPr lang="tr-TR" sz="2400" dirty="0"/>
              <a:t> Demirel </a:t>
            </a:r>
            <a:r>
              <a:rPr lang="tr-TR" sz="2400" dirty="0" err="1"/>
              <a:t>University</a:t>
            </a:r>
            <a:r>
              <a:rPr lang="tr-TR" sz="2400" dirty="0"/>
              <a:t> has </a:t>
            </a:r>
            <a:r>
              <a:rPr lang="tr-TR" sz="2400" dirty="0" smtClean="0"/>
              <a:t>727 </a:t>
            </a:r>
            <a:r>
              <a:rPr lang="tr-TR" sz="2400" dirty="0" err="1" smtClean="0"/>
              <a:t>incoming</a:t>
            </a:r>
            <a:r>
              <a:rPr lang="tr-TR" sz="2400" dirty="0" smtClean="0"/>
              <a:t> </a:t>
            </a:r>
            <a:r>
              <a:rPr lang="tr-TR" sz="2400" dirty="0" err="1" smtClean="0"/>
              <a:t>students</a:t>
            </a:r>
            <a:r>
              <a:rPr lang="tr-TR" sz="2400" dirty="0" smtClean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smtClean="0"/>
              <a:t>427 </a:t>
            </a:r>
            <a:r>
              <a:rPr lang="tr-TR" sz="2400" dirty="0" err="1" smtClean="0"/>
              <a:t>incoming</a:t>
            </a:r>
            <a:r>
              <a:rPr lang="tr-TR" sz="2400" dirty="0" smtClean="0"/>
              <a:t> </a:t>
            </a:r>
            <a:r>
              <a:rPr lang="tr-TR" sz="2400" dirty="0" err="1" smtClean="0"/>
              <a:t>academic</a:t>
            </a:r>
            <a:r>
              <a:rPr lang="tr-TR" sz="2400" dirty="0" smtClean="0"/>
              <a:t> </a:t>
            </a:r>
            <a:r>
              <a:rPr lang="tr-TR" sz="2400" dirty="0" err="1"/>
              <a:t>staff</a:t>
            </a:r>
            <a:r>
              <a:rPr lang="tr-TR" sz="2400" dirty="0"/>
              <a:t> </a:t>
            </a:r>
            <a:r>
              <a:rPr lang="tr-TR" sz="2400" dirty="0" err="1"/>
              <a:t>quota</a:t>
            </a:r>
            <a:r>
              <a:rPr lang="tr-TR" sz="2400" dirty="0"/>
              <a:t>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tr-TR" sz="2400" dirty="0" err="1"/>
              <a:t>Suleyman</a:t>
            </a:r>
            <a:r>
              <a:rPr lang="tr-TR" sz="2400" dirty="0"/>
              <a:t> Demirel </a:t>
            </a:r>
            <a:r>
              <a:rPr lang="tr-TR" sz="2400" dirty="0" err="1"/>
              <a:t>University</a:t>
            </a:r>
            <a:r>
              <a:rPr lang="tr-TR" sz="2400" dirty="0"/>
              <a:t> Mevlana Office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its</a:t>
            </a:r>
            <a:r>
              <a:rPr lang="tr-TR" sz="2400" dirty="0"/>
              <a:t> </a:t>
            </a:r>
            <a:r>
              <a:rPr lang="tr-TR" sz="2400" dirty="0" smtClean="0"/>
              <a:t> </a:t>
            </a:r>
            <a:r>
              <a:rPr lang="tr-TR" sz="2400" dirty="0" err="1"/>
              <a:t>voluntary</a:t>
            </a:r>
            <a:r>
              <a:rPr lang="tr-TR" sz="2400" dirty="0"/>
              <a:t> </a:t>
            </a:r>
            <a:r>
              <a:rPr lang="tr-TR" sz="2400" dirty="0" err="1"/>
              <a:t>students</a:t>
            </a:r>
            <a:r>
              <a:rPr lang="tr-TR" sz="2400" dirty="0"/>
              <a:t> </a:t>
            </a:r>
            <a:r>
              <a:rPr lang="tr-TR" sz="2400" dirty="0" err="1"/>
              <a:t>help</a:t>
            </a:r>
            <a:r>
              <a:rPr lang="tr-TR" sz="2400" dirty="0"/>
              <a:t> </a:t>
            </a:r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incoming</a:t>
            </a:r>
            <a:r>
              <a:rPr lang="tr-TR" sz="2400" dirty="0"/>
              <a:t> </a:t>
            </a:r>
            <a:r>
              <a:rPr lang="tr-TR" sz="2400" dirty="0" err="1"/>
              <a:t>students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academic</a:t>
            </a:r>
            <a:r>
              <a:rPr lang="tr-TR" sz="2400" dirty="0"/>
              <a:t> </a:t>
            </a:r>
            <a:r>
              <a:rPr lang="tr-TR" sz="2400" dirty="0" err="1"/>
              <a:t>staff</a:t>
            </a:r>
            <a:r>
              <a:rPr lang="tr-TR" sz="2400" dirty="0"/>
              <a:t>. </a:t>
            </a:r>
          </a:p>
          <a:p>
            <a:pPr algn="just"/>
            <a:endParaRPr lang="tr-TR" sz="2400" dirty="0"/>
          </a:p>
          <a:p>
            <a:pPr marL="342900" indent="-342900" algn="just">
              <a:buFont typeface="Wingdings" pitchFamily="2" charset="2"/>
              <a:buChar char="Ø"/>
              <a:defRPr/>
            </a:pPr>
            <a:endParaRPr lang="tr-TR" sz="24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tr-TR" sz="2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11 Dikdörtgen"/>
          <p:cNvSpPr>
            <a:spLocks noChangeArrowheads="1"/>
          </p:cNvSpPr>
          <p:nvPr/>
        </p:nvSpPr>
        <p:spPr bwMode="auto">
          <a:xfrm>
            <a:off x="467545" y="404462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EXCHANGE OF STUDENTS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5 Altbilgi Yer Tutucusu"/>
          <p:cNvSpPr txBox="1">
            <a:spLocks/>
          </p:cNvSpPr>
          <p:nvPr/>
        </p:nvSpPr>
        <p:spPr>
          <a:xfrm>
            <a:off x="5003800" y="6308725"/>
            <a:ext cx="3744913" cy="365125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rPr lang="tr-TR" sz="1200">
                <a:solidFill>
                  <a:schemeClr val="bg2">
                    <a:shade val="50000"/>
                    <a:satMod val="200000"/>
                  </a:schemeClr>
                </a:solidFill>
              </a:rPr>
              <a:t>Mevlana Değişim Programı Kurum Koordinatörlüğü</a:t>
            </a:r>
            <a:endParaRPr lang="tr-TR" sz="1200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34821" name="7 Dikdörtgen"/>
          <p:cNvSpPr>
            <a:spLocks noChangeArrowheads="1"/>
          </p:cNvSpPr>
          <p:nvPr/>
        </p:nvSpPr>
        <p:spPr bwMode="auto">
          <a:xfrm>
            <a:off x="251521" y="1340768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sz="2400" dirty="0">
                <a:latin typeface="Book Antiqua" pitchFamily="18" charset="0"/>
              </a:rPr>
              <a:t> </a:t>
            </a:r>
            <a:r>
              <a:rPr lang="en-US" altLang="tr-TR" sz="2400" dirty="0"/>
              <a:t>The students registered to the following programs of the universities which have bilateral agreement can benefit from </a:t>
            </a:r>
            <a:r>
              <a:rPr lang="en-US" altLang="tr-TR" sz="2400" dirty="0" err="1"/>
              <a:t>Mevlana</a:t>
            </a:r>
            <a:r>
              <a:rPr lang="en-US" altLang="tr-TR" sz="2400" dirty="0"/>
              <a:t> Exchange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 </a:t>
            </a:r>
            <a:endParaRPr lang="tr-TR" altLang="tr-TR" sz="2400" dirty="0">
              <a:latin typeface="Book Antiqua" pitchFamily="18" charset="0"/>
            </a:endParaRPr>
          </a:p>
          <a:p>
            <a:pPr marL="342900" indent="-342900" algn="just"/>
            <a:endParaRPr lang="tr-TR" altLang="tr-TR" sz="2400" dirty="0">
              <a:latin typeface="Book Antiqua" pitchFamily="18" charset="0"/>
            </a:endParaRPr>
          </a:p>
          <a:p>
            <a:pPr marL="342900" indent="-342900" algn="just"/>
            <a:endParaRPr lang="tr-TR" altLang="tr-TR" sz="2400" dirty="0">
              <a:latin typeface="Book Antiqua" pitchFamily="18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tr-TR" altLang="tr-TR" sz="2400" dirty="0"/>
              <a:t> </a:t>
            </a:r>
            <a:r>
              <a:rPr lang="en-US" altLang="tr-TR" sz="2400" dirty="0"/>
              <a:t>Vocational schools (2nd class)</a:t>
            </a:r>
            <a:endParaRPr lang="tr-TR" altLang="tr-TR" sz="24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tr-TR" altLang="tr-TR" sz="2400" dirty="0"/>
              <a:t> </a:t>
            </a:r>
            <a:r>
              <a:rPr lang="en-US" altLang="tr-TR" sz="2400" dirty="0"/>
              <a:t>Bachelor’s degree (2nd, 3rd, 4th classes)</a:t>
            </a:r>
            <a:endParaRPr lang="tr-TR" altLang="tr-TR" sz="24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tr-TR" altLang="tr-TR" sz="2400" dirty="0"/>
              <a:t> </a:t>
            </a:r>
            <a:r>
              <a:rPr lang="en-US" altLang="tr-TR" sz="2400" dirty="0"/>
              <a:t>Master, doctorate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 (after the first semester excluding the language or scientific preparation semesters) </a:t>
            </a:r>
            <a:endParaRPr lang="tr-TR" altLang="tr-TR" sz="2400" dirty="0"/>
          </a:p>
          <a:p>
            <a:pPr marL="800100" lvl="1" indent="-342900" algn="just">
              <a:buFont typeface="Wingdings" pitchFamily="2" charset="2"/>
              <a:buChar char="Ø"/>
            </a:pPr>
            <a:endParaRPr lang="tr-TR" altLang="tr-TR" sz="2400" b="1" dirty="0">
              <a:solidFill>
                <a:srgbClr val="7E434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üven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16041</TotalTime>
  <Words>1830</Words>
  <Application>Microsoft Office PowerPoint</Application>
  <PresentationFormat>Ekran Gösterisi (4:3)</PresentationFormat>
  <Paragraphs>429</Paragraphs>
  <Slides>43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43</vt:i4>
      </vt:variant>
    </vt:vector>
  </HeadingPairs>
  <TitlesOfParts>
    <vt:vector size="45" baseType="lpstr">
      <vt:lpstr>Stack of books design template</vt:lpstr>
      <vt:lpstr>Güven</vt:lpstr>
      <vt:lpstr>PowerPoint Sunusu</vt:lpstr>
      <vt:lpstr>SULEYMAN DEMIREL UNIVERSITY</vt:lpstr>
      <vt:lpstr>FACULTIES IN SDU</vt:lpstr>
      <vt:lpstr>ACCOMODATION IN SDU</vt:lpstr>
      <vt:lpstr>WHO IS MEVLANA?</vt:lpstr>
      <vt:lpstr>Mevlana Exchange Programme is a programme which aims the exchange of students and academic staff between the Turkish Higher Education institutions and Higher Education institutions of other countries.</vt:lpstr>
      <vt:lpstr>PowerPoint Sunusu</vt:lpstr>
      <vt:lpstr>PowerPoint Sunusu</vt:lpstr>
      <vt:lpstr>PowerPoint Sunusu</vt:lpstr>
      <vt:lpstr>EXCHANGE OF STUDENTS </vt:lpstr>
      <vt:lpstr>PowerPoint Sunusu</vt:lpstr>
      <vt:lpstr>23.01.2019 THE COUNCIL OF HIGHER EDUCATION  EXECUTIVE COUNCIL DECISIONS It has decided as follows in compliance with the specificied area as student (incoming / outgoing) and academic staff exchange with the countries listed below.</vt:lpstr>
      <vt:lpstr>PowerPoint Sunusu</vt:lpstr>
      <vt:lpstr>PowerPoint Sunusu</vt:lpstr>
      <vt:lpstr>MEVLANA PARTNER UNIVERSITIES</vt:lpstr>
      <vt:lpstr>MEVLANA PARTNER UNIVERSITIES</vt:lpstr>
      <vt:lpstr>STUDENT DOCUMENTS</vt:lpstr>
      <vt:lpstr>PowerPoint Sunusu</vt:lpstr>
      <vt:lpstr>PowerPoint Sunusu</vt:lpstr>
      <vt:lpstr>RESIDENT PERMIT</vt:lpstr>
      <vt:lpstr>Documents Asked for Student Residence Permit</vt:lpstr>
      <vt:lpstr>PowerPoint Sunusu</vt:lpstr>
      <vt:lpstr>PowerPoint Sunusu</vt:lpstr>
      <vt:lpstr>DOCUMENTS FOR ACADEMIC STAFF</vt:lpstr>
      <vt:lpstr>PowerPoint Sunusu</vt:lpstr>
      <vt:lpstr>CV</vt:lpstr>
      <vt:lpstr>PowerPoint Sunusu</vt:lpstr>
      <vt:lpstr>PowerPoint Sunusu</vt:lpstr>
      <vt:lpstr>PowerPoint Sunusu</vt:lpstr>
      <vt:lpstr>PowerPoint Sunusu</vt:lpstr>
      <vt:lpstr>Finantial Supports</vt:lpstr>
      <vt:lpstr>PAYEMENT FOR ACADEMIC STAFF INCOMING (2019-2020) </vt:lpstr>
      <vt:lpstr>TRAVEL EXPENSES</vt:lpstr>
      <vt:lpstr>PowerPoint Sunusu</vt:lpstr>
      <vt:lpstr>SDU ATATÜRK SPORTS CENTER</vt:lpstr>
      <vt:lpstr>29 EKİM OLYMPIC POOL</vt:lpstr>
      <vt:lpstr>1283 International Students at SDU in 2018</vt:lpstr>
      <vt:lpstr>PowerPoint Sunusu</vt:lpstr>
      <vt:lpstr>PowerPoint Sunusu</vt:lpstr>
      <vt:lpstr>Marbling Art</vt:lpstr>
      <vt:lpstr>VISIT OF DAVRAZ</vt:lpstr>
      <vt:lpstr>EĞİRDİR</vt:lpstr>
      <vt:lpstr>FOR MORE INFORMATION AND THE DOCUMENTS</vt:lpstr>
    </vt:vector>
  </TitlesOfParts>
  <Company>ULUSAL AJANS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Adviye Baydar</cp:lastModifiedBy>
  <cp:revision>979</cp:revision>
  <cp:lastPrinted>2013-02-27T08:47:08Z</cp:lastPrinted>
  <dcterms:created xsi:type="dcterms:W3CDTF">2007-03-22T12:54:14Z</dcterms:created>
  <dcterms:modified xsi:type="dcterms:W3CDTF">2020-02-18T08:26:42Z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TC011594401033</vt:lpwstr>
  </property>
</Properties>
</file>